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0"/>
  </p:notesMasterIdLst>
  <p:handoutMasterIdLst>
    <p:handoutMasterId r:id="rId21"/>
  </p:handoutMasterIdLst>
  <p:sldIdLst>
    <p:sldId id="268" r:id="rId2"/>
    <p:sldId id="382" r:id="rId3"/>
    <p:sldId id="383" r:id="rId4"/>
    <p:sldId id="384" r:id="rId5"/>
    <p:sldId id="385" r:id="rId6"/>
    <p:sldId id="374" r:id="rId7"/>
    <p:sldId id="358" r:id="rId8"/>
    <p:sldId id="359" r:id="rId9"/>
    <p:sldId id="379" r:id="rId10"/>
    <p:sldId id="380" r:id="rId11"/>
    <p:sldId id="320" r:id="rId12"/>
    <p:sldId id="365" r:id="rId13"/>
    <p:sldId id="360" r:id="rId14"/>
    <p:sldId id="381" r:id="rId15"/>
    <p:sldId id="361" r:id="rId16"/>
    <p:sldId id="363" r:id="rId17"/>
    <p:sldId id="364" r:id="rId18"/>
    <p:sldId id="3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3565A"/>
    <a:srgbClr val="DFE2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5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-71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28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1175B-5BD2-4641-95D5-17AFD1876294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D8511-9D1E-4188-9AAE-C50E0AB2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5835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F06D7-6F7E-484E-87C9-004D6E3BFA2E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14A67-5176-B94B-829C-59CE77CEE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203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14A67-5176-B94B-829C-59CE77CEE9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006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14A67-5176-B94B-829C-59CE77CEE9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8577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14A67-5176-B94B-829C-59CE77CEE9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65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-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030514" y="517793"/>
            <a:ext cx="10087429" cy="701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45030" y="2161949"/>
            <a:ext cx="10072914" cy="1960109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400" baseline="0"/>
            </a:lvl1pPr>
            <a:lvl2pPr marL="685800" indent="-228600">
              <a:buFontTx/>
              <a:buBlip>
                <a:blip r:embed="rId3"/>
              </a:buBlip>
              <a:defRPr sz="1800"/>
            </a:lvl2pPr>
          </a:lstStyle>
          <a:p>
            <a:pPr lvl="0"/>
            <a:r>
              <a:rPr lang="en-US" sz="2000" dirty="0"/>
              <a:t>Bullet point</a:t>
            </a:r>
          </a:p>
          <a:p>
            <a:pPr lvl="0"/>
            <a:r>
              <a:rPr lang="en-US" sz="2000" dirty="0"/>
              <a:t>Bullet point</a:t>
            </a:r>
          </a:p>
          <a:p>
            <a:pPr lvl="0"/>
            <a:r>
              <a:rPr lang="en-US" sz="2000" dirty="0"/>
              <a:t>Bullet point</a:t>
            </a:r>
          </a:p>
          <a:p>
            <a:pPr lvl="0"/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57275" y="1553028"/>
            <a:ext cx="100896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453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045028" y="517793"/>
            <a:ext cx="10087429" cy="605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1059543" y="1868557"/>
            <a:ext cx="10072914" cy="3903593"/>
          </a:xfrm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57275" y="1493392"/>
            <a:ext cx="100896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413796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73" r="16973"/>
          <a:stretch>
            <a:fillRect/>
          </a:stretch>
        </p:blipFill>
        <p:spPr>
          <a:xfrm>
            <a:off x="0" y="0"/>
            <a:ext cx="3079269" cy="3109551"/>
          </a:xfrm>
          <a:prstGeom prst="rect">
            <a:avLst/>
          </a:prstGeom>
        </p:spPr>
      </p:pic>
      <p:pic>
        <p:nvPicPr>
          <p:cNvPr id="4" name="Picture Placeholder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4" r="2844"/>
          <a:stretch>
            <a:fillRect/>
          </a:stretch>
        </p:blipFill>
        <p:spPr>
          <a:xfrm>
            <a:off x="1856437" y="3152050"/>
            <a:ext cx="4239564" cy="2999369"/>
          </a:xfrm>
          <a:prstGeom prst="rect">
            <a:avLst/>
          </a:prstGeom>
        </p:spPr>
      </p:pic>
      <p:pic>
        <p:nvPicPr>
          <p:cNvPr id="5" name="Picture Placeholder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27" r="29827"/>
          <a:stretch>
            <a:fillRect/>
          </a:stretch>
        </p:blipFill>
        <p:spPr>
          <a:xfrm>
            <a:off x="1" y="3152050"/>
            <a:ext cx="1818414" cy="2999368"/>
          </a:xfrm>
          <a:prstGeom prst="rect">
            <a:avLst/>
          </a:prstGeom>
        </p:spPr>
      </p:pic>
      <p:pic>
        <p:nvPicPr>
          <p:cNvPr id="6" name="Picture Placeholder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70" r="9870"/>
          <a:stretch>
            <a:fillRect/>
          </a:stretch>
        </p:blipFill>
        <p:spPr>
          <a:xfrm>
            <a:off x="6145975" y="3152051"/>
            <a:ext cx="3030559" cy="2999368"/>
          </a:xfrm>
          <a:prstGeom prst="rect">
            <a:avLst/>
          </a:prstGeom>
        </p:spPr>
      </p:pic>
      <p:pic>
        <p:nvPicPr>
          <p:cNvPr id="7" name="Picture Placeholder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60" b="5460"/>
          <a:stretch>
            <a:fillRect/>
          </a:stretch>
        </p:blipFill>
        <p:spPr>
          <a:xfrm>
            <a:off x="3130674" y="0"/>
            <a:ext cx="4395305" cy="3109551"/>
          </a:xfrm>
          <a:prstGeom prst="rect">
            <a:avLst/>
          </a:prstGeom>
        </p:spPr>
      </p:pic>
      <p:pic>
        <p:nvPicPr>
          <p:cNvPr id="8" name="Picture Placeholder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8" r="358"/>
          <a:stretch>
            <a:fillRect/>
          </a:stretch>
        </p:blipFill>
        <p:spPr>
          <a:xfrm>
            <a:off x="7577384" y="0"/>
            <a:ext cx="4638519" cy="3109551"/>
          </a:xfrm>
          <a:prstGeom prst="rect">
            <a:avLst/>
          </a:prstGeom>
        </p:spPr>
      </p:pic>
      <p:pic>
        <p:nvPicPr>
          <p:cNvPr id="9" name="Picture Placeholder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04" r="17004"/>
          <a:stretch>
            <a:fillRect/>
          </a:stretch>
        </p:blipFill>
        <p:spPr>
          <a:xfrm>
            <a:off x="9221844" y="3152050"/>
            <a:ext cx="2958203" cy="29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6684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Gallery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79269" cy="310955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856437" y="3152050"/>
            <a:ext cx="4239564" cy="29993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" y="3152050"/>
            <a:ext cx="1818414" cy="29993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145975" y="3152051"/>
            <a:ext cx="3030559" cy="29993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130674" y="0"/>
            <a:ext cx="4395305" cy="310955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577384" y="0"/>
            <a:ext cx="4638519" cy="31095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221844" y="3152050"/>
            <a:ext cx="2958203" cy="298938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660097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Me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73" r="16973"/>
          <a:stretch>
            <a:fillRect/>
          </a:stretch>
        </p:blipFill>
        <p:spPr>
          <a:xfrm>
            <a:off x="0" y="0"/>
            <a:ext cx="3079269" cy="3109551"/>
          </a:xfrm>
          <a:prstGeom prst="rect">
            <a:avLst/>
          </a:prstGeom>
        </p:spPr>
      </p:pic>
      <p:pic>
        <p:nvPicPr>
          <p:cNvPr id="5" name="Picture Placeholder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4" r="2844"/>
          <a:stretch>
            <a:fillRect/>
          </a:stretch>
        </p:blipFill>
        <p:spPr>
          <a:xfrm>
            <a:off x="1856437" y="3152050"/>
            <a:ext cx="4239564" cy="2999369"/>
          </a:xfrm>
          <a:prstGeom prst="rect">
            <a:avLst/>
          </a:prstGeom>
        </p:spPr>
      </p:pic>
      <p:pic>
        <p:nvPicPr>
          <p:cNvPr id="6" name="Picture Placeholder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27" r="29827"/>
          <a:stretch>
            <a:fillRect/>
          </a:stretch>
        </p:blipFill>
        <p:spPr>
          <a:xfrm>
            <a:off x="1" y="3152050"/>
            <a:ext cx="1818414" cy="2999368"/>
          </a:xfrm>
          <a:prstGeom prst="rect">
            <a:avLst/>
          </a:prstGeom>
        </p:spPr>
      </p:pic>
      <p:pic>
        <p:nvPicPr>
          <p:cNvPr id="7" name="Picture Placeholder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70" r="9870"/>
          <a:stretch>
            <a:fillRect/>
          </a:stretch>
        </p:blipFill>
        <p:spPr>
          <a:xfrm>
            <a:off x="6145975" y="3152051"/>
            <a:ext cx="3030559" cy="2999368"/>
          </a:xfrm>
          <a:prstGeom prst="rect">
            <a:avLst/>
          </a:prstGeom>
        </p:spPr>
      </p:pic>
      <p:pic>
        <p:nvPicPr>
          <p:cNvPr id="8" name="Picture Placeholder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60" b="5460"/>
          <a:stretch>
            <a:fillRect/>
          </a:stretch>
        </p:blipFill>
        <p:spPr>
          <a:xfrm>
            <a:off x="3130674" y="0"/>
            <a:ext cx="4395305" cy="3109551"/>
          </a:xfrm>
          <a:prstGeom prst="rect">
            <a:avLst/>
          </a:prstGeom>
        </p:spPr>
      </p:pic>
      <p:pic>
        <p:nvPicPr>
          <p:cNvPr id="9" name="Picture Placeholder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8" r="358"/>
          <a:stretch>
            <a:fillRect/>
          </a:stretch>
        </p:blipFill>
        <p:spPr>
          <a:xfrm>
            <a:off x="7577384" y="0"/>
            <a:ext cx="4638519" cy="3109551"/>
          </a:xfrm>
          <a:prstGeom prst="rect">
            <a:avLst/>
          </a:prstGeom>
        </p:spPr>
      </p:pic>
      <p:pic>
        <p:nvPicPr>
          <p:cNvPr id="10" name="Picture Placeholder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04" r="17004"/>
          <a:stretch>
            <a:fillRect/>
          </a:stretch>
        </p:blipFill>
        <p:spPr>
          <a:xfrm>
            <a:off x="9221844" y="3152050"/>
            <a:ext cx="2958203" cy="29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5477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martArt Placeholder 5"/>
          <p:cNvSpPr>
            <a:spLocks noGrp="1"/>
          </p:cNvSpPr>
          <p:nvPr>
            <p:ph type="dgm" sz="quarter" idx="10"/>
          </p:nvPr>
        </p:nvSpPr>
        <p:spPr>
          <a:xfrm>
            <a:off x="1949450" y="765175"/>
            <a:ext cx="8874125" cy="4271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8311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2159" y="961684"/>
            <a:ext cx="6307682" cy="474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1841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81311" y="-1"/>
            <a:ext cx="6110690" cy="6158429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016000" y="517793"/>
            <a:ext cx="5080000" cy="605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30514" y="1344613"/>
            <a:ext cx="4789261" cy="4427537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xmlns="" val="32230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Tex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030514" y="517793"/>
            <a:ext cx="5065486" cy="605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30514" y="1344613"/>
            <a:ext cx="4789261" cy="4427537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038851" y="1"/>
            <a:ext cx="615315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750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045028" y="517793"/>
            <a:ext cx="10101943" cy="605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30514" y="1863065"/>
            <a:ext cx="10101943" cy="3909085"/>
          </a:xfrm>
        </p:spPr>
        <p:txBody>
          <a:bodyPr numCol="2">
            <a:normAutofit/>
          </a:bodyPr>
          <a:lstStyle>
            <a:lvl1pPr marL="0" indent="0">
              <a:buNone/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57275" y="1493392"/>
            <a:ext cx="100896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554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030514" y="517793"/>
            <a:ext cx="10087429" cy="605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5030" y="1959429"/>
            <a:ext cx="10072914" cy="3817484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400"/>
            </a:lvl1pPr>
            <a:lvl2pPr marL="685800" indent="-228600">
              <a:buFontTx/>
              <a:buBlip>
                <a:blip r:embed="rId3"/>
              </a:buBlip>
              <a:defRPr sz="2100"/>
            </a:lvl2pPr>
            <a:lvl3pPr marL="1143000" indent="-228600">
              <a:buFontTx/>
              <a:buBlip>
                <a:blip r:embed="rId3"/>
              </a:buBlip>
              <a:defRPr sz="1800"/>
            </a:lvl3pPr>
            <a:lvl4pPr marL="1600200" indent="-228600">
              <a:buFontTx/>
              <a:buBlip>
                <a:blip r:embed="rId3"/>
              </a:buBlip>
              <a:defRPr sz="1600"/>
            </a:lvl4pPr>
            <a:lvl5pPr marL="2057400" indent="-228600">
              <a:buFontTx/>
              <a:buBlip>
                <a:blip r:embed="rId3"/>
              </a:buBlip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57275" y="1553028"/>
            <a:ext cx="100896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729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icture Righ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104510" y="-1"/>
            <a:ext cx="6094190" cy="61584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450167" y="517793"/>
            <a:ext cx="5489382" cy="605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449862" y="1344613"/>
            <a:ext cx="4697110" cy="4427537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Isosceles Triangle 2"/>
          <p:cNvSpPr/>
          <p:nvPr userDrawn="1"/>
        </p:nvSpPr>
        <p:spPr>
          <a:xfrm rot="5400000">
            <a:off x="5805805" y="508625"/>
            <a:ext cx="330505" cy="312567"/>
          </a:xfrm>
          <a:custGeom>
            <a:avLst/>
            <a:gdLst>
              <a:gd name="connsiteX0" fmla="*/ 0 w 562301"/>
              <a:gd name="connsiteY0" fmla="*/ 484742 h 484742"/>
              <a:gd name="connsiteX1" fmla="*/ 281151 w 562301"/>
              <a:gd name="connsiteY1" fmla="*/ 0 h 484742"/>
              <a:gd name="connsiteX2" fmla="*/ 562301 w 562301"/>
              <a:gd name="connsiteY2" fmla="*/ 484742 h 484742"/>
              <a:gd name="connsiteX3" fmla="*/ 0 w 562301"/>
              <a:gd name="connsiteY3" fmla="*/ 484742 h 484742"/>
              <a:gd name="connsiteX0" fmla="*/ 0 w 562301"/>
              <a:gd name="connsiteY0" fmla="*/ 511440 h 511440"/>
              <a:gd name="connsiteX1" fmla="*/ 7498 w 562301"/>
              <a:gd name="connsiteY1" fmla="*/ 0 h 511440"/>
              <a:gd name="connsiteX2" fmla="*/ 562301 w 562301"/>
              <a:gd name="connsiteY2" fmla="*/ 511440 h 511440"/>
              <a:gd name="connsiteX3" fmla="*/ 0 w 562301"/>
              <a:gd name="connsiteY3" fmla="*/ 511440 h 511440"/>
              <a:gd name="connsiteX0" fmla="*/ 0 w 512243"/>
              <a:gd name="connsiteY0" fmla="*/ 511440 h 511440"/>
              <a:gd name="connsiteX1" fmla="*/ 7498 w 512243"/>
              <a:gd name="connsiteY1" fmla="*/ 0 h 511440"/>
              <a:gd name="connsiteX2" fmla="*/ 512243 w 512243"/>
              <a:gd name="connsiteY2" fmla="*/ 10856 h 511440"/>
              <a:gd name="connsiteX3" fmla="*/ 0 w 512243"/>
              <a:gd name="connsiteY3" fmla="*/ 511440 h 511440"/>
              <a:gd name="connsiteX0" fmla="*/ 0 w 512243"/>
              <a:gd name="connsiteY0" fmla="*/ 500584 h 500584"/>
              <a:gd name="connsiteX1" fmla="*/ 823 w 512243"/>
              <a:gd name="connsiteY1" fmla="*/ 12504 h 500584"/>
              <a:gd name="connsiteX2" fmla="*/ 512243 w 512243"/>
              <a:gd name="connsiteY2" fmla="*/ 0 h 500584"/>
              <a:gd name="connsiteX3" fmla="*/ 0 w 512243"/>
              <a:gd name="connsiteY3" fmla="*/ 500584 h 500584"/>
              <a:gd name="connsiteX0" fmla="*/ 0 w 508905"/>
              <a:gd name="connsiteY0" fmla="*/ 488080 h 488080"/>
              <a:gd name="connsiteX1" fmla="*/ 823 w 508905"/>
              <a:gd name="connsiteY1" fmla="*/ 0 h 488080"/>
              <a:gd name="connsiteX2" fmla="*/ 508905 w 508905"/>
              <a:gd name="connsiteY2" fmla="*/ 10857 h 488080"/>
              <a:gd name="connsiteX3" fmla="*/ 0 w 508905"/>
              <a:gd name="connsiteY3" fmla="*/ 488080 h 488080"/>
              <a:gd name="connsiteX0" fmla="*/ 0 w 522254"/>
              <a:gd name="connsiteY0" fmla="*/ 493909 h 493909"/>
              <a:gd name="connsiteX1" fmla="*/ 823 w 522254"/>
              <a:gd name="connsiteY1" fmla="*/ 5829 h 493909"/>
              <a:gd name="connsiteX2" fmla="*/ 522254 w 522254"/>
              <a:gd name="connsiteY2" fmla="*/ 0 h 493909"/>
              <a:gd name="connsiteX3" fmla="*/ 0 w 522254"/>
              <a:gd name="connsiteY3" fmla="*/ 493909 h 49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54" h="493909">
                <a:moveTo>
                  <a:pt x="0" y="493909"/>
                </a:moveTo>
                <a:cubicBezTo>
                  <a:pt x="274" y="331216"/>
                  <a:pt x="549" y="168522"/>
                  <a:pt x="823" y="5829"/>
                </a:cubicBezTo>
                <a:lnTo>
                  <a:pt x="522254" y="0"/>
                </a:lnTo>
                <a:lnTo>
                  <a:pt x="0" y="4939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08" r="16908"/>
          <a:stretch>
            <a:fillRect/>
          </a:stretch>
        </p:blipFill>
        <p:spPr>
          <a:xfrm>
            <a:off x="-6181" y="-1"/>
            <a:ext cx="6110690" cy="615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801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Header Pattern BG Re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790950" y="2514599"/>
            <a:ext cx="5925139" cy="8382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1228" y="3758679"/>
            <a:ext cx="6658983" cy="11129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76419014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Header Pattern BG Gre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790950" y="2514600"/>
            <a:ext cx="5925139" cy="780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788229" y="3244332"/>
            <a:ext cx="5936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Local Admissions (EU)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781228" y="3758679"/>
            <a:ext cx="6658983" cy="11129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2331235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030513" y="517793"/>
            <a:ext cx="10087429" cy="605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1045029" y="1863065"/>
            <a:ext cx="10043885" cy="390908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57275" y="1493392"/>
            <a:ext cx="100896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481588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5028" y="365125"/>
            <a:ext cx="100729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825625"/>
            <a:ext cx="101309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77922"/>
            <a:ext cx="12192000" cy="68103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339" y="6355543"/>
            <a:ext cx="2150406" cy="33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881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4" r:id="rId2"/>
    <p:sldLayoutId id="2147483668" r:id="rId3"/>
    <p:sldLayoutId id="2147483664" r:id="rId4"/>
    <p:sldLayoutId id="2147483669" r:id="rId5"/>
    <p:sldLayoutId id="2147483658" r:id="rId6"/>
    <p:sldLayoutId id="2147483666" r:id="rId7"/>
    <p:sldLayoutId id="2147483667" r:id="rId8"/>
    <p:sldLayoutId id="2147483656" r:id="rId9"/>
    <p:sldLayoutId id="2147483657" r:id="rId10"/>
    <p:sldLayoutId id="2147483655" r:id="rId11"/>
    <p:sldLayoutId id="2147483663" r:id="rId12"/>
    <p:sldLayoutId id="2147483661" r:id="rId13"/>
    <p:sldLayoutId id="2147483662" r:id="rId14"/>
    <p:sldLayoutId id="214748367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dmissions@unic.ac.cy" TargetMode="External"/><Relationship Id="rId2" Type="http://schemas.openxmlformats.org/officeDocument/2006/relationships/hyperlink" Target="https://www.unic.ac.cy/el/schools/school-law/department-law/law-llm-15-years-or-3-semesters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5029" y="1854558"/>
            <a:ext cx="10119157" cy="3965898"/>
          </a:xfrm>
        </p:spPr>
        <p:txBody>
          <a:bodyPr/>
          <a:lstStyle/>
          <a:p>
            <a:pPr marL="1371600" lvl="3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l-GR" sz="4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Μεταπτυχιακό Πρόγραμμα στη Νομική - </a:t>
            </a:r>
            <a:br>
              <a:rPr lang="el-GR" sz="4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 Αποστάσεως </a:t>
            </a:r>
            <a:br>
              <a:rPr lang="el-GR" sz="4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LLM</a:t>
            </a:r>
            <a:r>
              <a:rPr lang="el-GR" sz="4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4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</a:t>
            </a:r>
            <a:r>
              <a:rPr lang="el-GR" sz="4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5029" y="517793"/>
            <a:ext cx="10119158" cy="960133"/>
          </a:xfrm>
        </p:spPr>
        <p:txBody>
          <a:bodyPr>
            <a:normAutofit/>
          </a:bodyPr>
          <a:lstStyle/>
          <a:p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80995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30514" y="272716"/>
            <a:ext cx="10087429" cy="1251283"/>
          </a:xfrm>
        </p:spPr>
        <p:txBody>
          <a:bodyPr>
            <a:noAutofit/>
          </a:bodyPr>
          <a:lstStyle/>
          <a:p>
            <a:pPr algn="ctr"/>
            <a:r>
              <a:rPr lang="el-GR" sz="4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Μαθησιακά αποτελέσματα</a:t>
            </a:r>
            <a:endParaRPr lang="el-GR" sz="44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1314450" lvl="2" indent="-457200"/>
            <a:endParaRPr lang="el-GR" sz="2800" dirty="0"/>
          </a:p>
          <a:p>
            <a:pPr marL="1314450" lvl="2" indent="-457200"/>
            <a:r>
              <a:rPr lang="el-GR" sz="3000" b="1" dirty="0"/>
              <a:t>Αξιοποιεί</a:t>
            </a:r>
            <a:r>
              <a:rPr lang="el-GR" sz="3000" dirty="0"/>
              <a:t> τις </a:t>
            </a:r>
            <a:r>
              <a:rPr lang="el-GR" sz="3000" b="1" dirty="0"/>
              <a:t>γνώσεις </a:t>
            </a:r>
            <a:r>
              <a:rPr lang="el-GR" sz="3000" dirty="0"/>
              <a:t>και</a:t>
            </a:r>
            <a:r>
              <a:rPr lang="el-GR" sz="3000" b="1" dirty="0"/>
              <a:t> δεξιότητες </a:t>
            </a:r>
            <a:r>
              <a:rPr lang="el-GR" sz="3000" dirty="0"/>
              <a:t>του/της, ώστε να αντιμετωπίζει θέματα και ερωτήματα που προκύπτουν κατά την </a:t>
            </a:r>
            <a:r>
              <a:rPr lang="el-GR" sz="3000" b="1" dirty="0"/>
              <a:t>πρακτική άσκηση της νομικής επιστήμης</a:t>
            </a:r>
          </a:p>
          <a:p>
            <a:pPr marL="1314450" lvl="2" indent="-457200"/>
            <a:r>
              <a:rPr lang="el-GR" sz="3000" dirty="0"/>
              <a:t>Διαθέτει τα εφόδια για </a:t>
            </a:r>
            <a:r>
              <a:rPr lang="el-GR" sz="3000" b="1" dirty="0"/>
              <a:t>συνεχή ανάπτυξη των ατομικών ικανοτήτων και δεξιοτήτων </a:t>
            </a:r>
            <a:r>
              <a:rPr lang="el-GR" sz="3000" dirty="0"/>
              <a:t>κατά την επιστημονική ή/και επαγγελματική του/της εξέλιξη </a:t>
            </a:r>
          </a:p>
          <a:p>
            <a:pPr marL="1314450" lvl="2" indent="-457200"/>
            <a:r>
              <a:rPr lang="el-GR" sz="3000" dirty="0"/>
              <a:t>Είναι σε θέση να </a:t>
            </a:r>
            <a:r>
              <a:rPr lang="el-GR" sz="3000" b="1" dirty="0"/>
              <a:t>επιδιώξει περαιτέρω σπουδές </a:t>
            </a:r>
            <a:r>
              <a:rPr lang="el-GR" sz="3000" dirty="0"/>
              <a:t>σε </a:t>
            </a:r>
            <a:r>
              <a:rPr lang="el-GR" sz="3000" b="1" dirty="0"/>
              <a:t>διδακτορικό επίπεδο</a:t>
            </a:r>
            <a:r>
              <a:rPr lang="el-GR" sz="3000" dirty="0"/>
              <a:t>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4333818" y="3244334"/>
            <a:ext cx="279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279377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Γενικές πληροφορίες </a:t>
            </a:r>
            <a:endParaRPr lang="el-GR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lvl="0"/>
            <a:r>
              <a:rPr lang="el-GR" sz="3200" dirty="0"/>
              <a:t> </a:t>
            </a:r>
            <a:r>
              <a:rPr lang="el-GR" sz="3000" dirty="0"/>
              <a:t>Η προσφορά των μαθημάτων γίνεται με τη </a:t>
            </a:r>
            <a:r>
              <a:rPr lang="el-GR" sz="3000" b="1" dirty="0"/>
              <a:t>μεθοδολογία</a:t>
            </a:r>
            <a:r>
              <a:rPr lang="el-GR" sz="3000" dirty="0"/>
              <a:t> της </a:t>
            </a:r>
            <a:r>
              <a:rPr lang="el-GR" sz="3000" b="1" dirty="0"/>
              <a:t>εξ αποστάσεως εκπαίδευσης</a:t>
            </a:r>
            <a:r>
              <a:rPr lang="el-GR" sz="3000" dirty="0"/>
              <a:t> και με τη </a:t>
            </a:r>
            <a:r>
              <a:rPr lang="el-GR" sz="3000" b="1" dirty="0"/>
              <a:t>χρήση σύγχρονων εκπαιδευτικών τεχνολογιών</a:t>
            </a:r>
            <a:r>
              <a:rPr lang="el-GR" sz="3000" dirty="0"/>
              <a:t>.</a:t>
            </a:r>
          </a:p>
          <a:p>
            <a:pPr lvl="0"/>
            <a:r>
              <a:rPr lang="el-GR" sz="3000" dirty="0"/>
              <a:t> Στο Πρόγραμμα μπορούν να </a:t>
            </a:r>
            <a:r>
              <a:rPr lang="el-GR" sz="3000" b="1" dirty="0"/>
              <a:t>εγγραφούν</a:t>
            </a:r>
            <a:r>
              <a:rPr lang="el-GR" sz="3000" dirty="0"/>
              <a:t> φοιτητές είτε για το </a:t>
            </a:r>
            <a:r>
              <a:rPr lang="el-GR" sz="3000" b="1" dirty="0"/>
              <a:t>φθινοπωρινό</a:t>
            </a:r>
            <a:r>
              <a:rPr lang="el-GR" sz="3000" dirty="0"/>
              <a:t> είτε για το </a:t>
            </a:r>
            <a:r>
              <a:rPr lang="el-GR" sz="3000" b="1" dirty="0"/>
              <a:t>εαρινό</a:t>
            </a:r>
            <a:r>
              <a:rPr lang="el-GR" sz="3000" dirty="0"/>
              <a:t> </a:t>
            </a:r>
            <a:r>
              <a:rPr lang="el-GR" sz="3000" b="1" dirty="0"/>
              <a:t>εξάμηνο</a:t>
            </a:r>
            <a:r>
              <a:rPr lang="el-GR" sz="3000" dirty="0"/>
              <a:t>.</a:t>
            </a:r>
          </a:p>
          <a:p>
            <a:pPr lvl="0"/>
            <a:r>
              <a:rPr lang="el-GR" sz="3000" dirty="0"/>
              <a:t> Η </a:t>
            </a:r>
            <a:r>
              <a:rPr lang="el-GR" sz="3000" b="1" dirty="0"/>
              <a:t>γλώσσα</a:t>
            </a:r>
            <a:r>
              <a:rPr lang="el-GR" sz="3000" dirty="0"/>
              <a:t> διδασκαλίας είναι η </a:t>
            </a:r>
            <a:r>
              <a:rPr lang="el-GR" sz="3000" b="1" dirty="0"/>
              <a:t>ελληνική</a:t>
            </a:r>
            <a:r>
              <a:rPr lang="el-GR" sz="3000" dirty="0"/>
              <a:t>.</a:t>
            </a:r>
          </a:p>
          <a:p>
            <a:pPr lvl="0"/>
            <a:r>
              <a:rPr lang="el-GR" sz="3000" dirty="0"/>
              <a:t> Η </a:t>
            </a:r>
            <a:r>
              <a:rPr lang="el-GR" sz="3000" b="1" dirty="0"/>
              <a:t>διάρκεια</a:t>
            </a:r>
            <a:r>
              <a:rPr lang="el-GR" sz="3000" dirty="0"/>
              <a:t> του Προγράμματος είναι κατ’ ελάχιστον </a:t>
            </a:r>
            <a:r>
              <a:rPr lang="el-GR" sz="3000" b="1" dirty="0"/>
              <a:t>18 μήνες</a:t>
            </a:r>
          </a:p>
        </p:txBody>
      </p:sp>
    </p:spTree>
    <p:extLst>
      <p:ext uri="{BB962C8B-B14F-4D97-AF65-F5344CB8AC3E}">
        <p14:creationId xmlns:p14="http://schemas.microsoft.com/office/powerpoint/2010/main" xmlns="" val="1058897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Γενικές πληροφορίες </a:t>
            </a:r>
            <a:endParaRPr lang="el-GR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lvl="0"/>
            <a:r>
              <a:rPr lang="el-GR" sz="3200" dirty="0"/>
              <a:t> Οι φοιτητές/-</a:t>
            </a:r>
            <a:r>
              <a:rPr lang="el-GR" sz="3200" dirty="0" err="1"/>
              <a:t>τριες</a:t>
            </a:r>
            <a:r>
              <a:rPr lang="el-GR" sz="3200" dirty="0"/>
              <a:t> έχουν πρόσβαση στα μαθήματά τους μέσω της </a:t>
            </a:r>
            <a:r>
              <a:rPr lang="el-GR" sz="3200" b="1" dirty="0"/>
              <a:t>πλατφόρμας </a:t>
            </a:r>
            <a:r>
              <a:rPr lang="en-US" sz="3200" b="1" dirty="0"/>
              <a:t>Moodle</a:t>
            </a:r>
            <a:r>
              <a:rPr lang="en-US" sz="3200" dirty="0"/>
              <a:t>, </a:t>
            </a:r>
            <a:r>
              <a:rPr lang="el-GR" sz="3200" dirty="0"/>
              <a:t>μετά την εγγραφή τους στο Πρόγραμμα.</a:t>
            </a:r>
          </a:p>
          <a:p>
            <a:pPr lvl="0"/>
            <a:r>
              <a:rPr lang="el-GR" sz="3200" u="sng" dirty="0"/>
              <a:t> </a:t>
            </a:r>
            <a:r>
              <a:rPr lang="el-GR" sz="3200" dirty="0"/>
              <a:t>Το κάθε μάθημα περιλαμβάνει </a:t>
            </a:r>
            <a:r>
              <a:rPr lang="el-GR" sz="3200" b="1" dirty="0"/>
              <a:t>διαλέξεις</a:t>
            </a:r>
            <a:r>
              <a:rPr lang="el-GR" sz="3200" dirty="0"/>
              <a:t>, συμμετοχή σε </a:t>
            </a:r>
            <a:r>
              <a:rPr lang="el-GR" sz="3200" b="1" dirty="0"/>
              <a:t>τηλεδιασκέψεις</a:t>
            </a:r>
            <a:r>
              <a:rPr lang="el-GR" sz="3200" dirty="0"/>
              <a:t> μέσω </a:t>
            </a:r>
            <a:r>
              <a:rPr lang="en-US" sz="3200" dirty="0" err="1"/>
              <a:t>Webex</a:t>
            </a:r>
            <a:r>
              <a:rPr lang="en-US" sz="3200" dirty="0"/>
              <a:t>, </a:t>
            </a:r>
            <a:r>
              <a:rPr lang="el-GR" sz="3200" dirty="0"/>
              <a:t>ποικίλες </a:t>
            </a:r>
            <a:r>
              <a:rPr lang="el-GR" sz="3200" b="1" dirty="0"/>
              <a:t>δραστηριότητες</a:t>
            </a:r>
            <a:r>
              <a:rPr lang="el-GR" sz="3200" dirty="0"/>
              <a:t>, </a:t>
            </a:r>
            <a:r>
              <a:rPr lang="el-GR" sz="3200" b="1" dirty="0"/>
              <a:t>εκπόνηση εργασιών </a:t>
            </a:r>
            <a:r>
              <a:rPr lang="el-GR" sz="3200" dirty="0"/>
              <a:t>και </a:t>
            </a:r>
            <a:r>
              <a:rPr lang="el-GR" sz="3200" b="1" dirty="0"/>
              <a:t>συμμετοχή σε τελικές εξετάσεις </a:t>
            </a:r>
            <a:r>
              <a:rPr lang="el-GR" sz="3200" dirty="0"/>
              <a:t>στο τέλος εξαμήνου.</a:t>
            </a:r>
            <a:r>
              <a:rPr lang="el-GR" sz="3200" u="sng" dirty="0"/>
              <a:t> </a:t>
            </a:r>
            <a:endParaRPr lang="el-GR" sz="3000" b="1" dirty="0"/>
          </a:p>
        </p:txBody>
      </p:sp>
    </p:spTree>
    <p:extLst>
      <p:ext uri="{BB962C8B-B14F-4D97-AF65-F5344CB8AC3E}">
        <p14:creationId xmlns:p14="http://schemas.microsoft.com/office/powerpoint/2010/main" xmlns="" val="113587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Γενικές πληροφορίες </a:t>
            </a:r>
            <a:endParaRPr lang="el-GR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lvl="0"/>
            <a:r>
              <a:rPr lang="el-GR" sz="3200" dirty="0"/>
              <a:t>Οι </a:t>
            </a:r>
            <a:r>
              <a:rPr lang="el-GR" sz="3000" dirty="0"/>
              <a:t>φοιτητές/-</a:t>
            </a:r>
            <a:r>
              <a:rPr lang="el-GR" sz="3000" dirty="0" err="1"/>
              <a:t>τριες</a:t>
            </a:r>
            <a:r>
              <a:rPr lang="el-GR" sz="3000" dirty="0"/>
              <a:t> επιλέγονται επί τη βάσει των ακόλουθων </a:t>
            </a:r>
            <a:r>
              <a:rPr lang="el-GR" sz="3000" b="1" dirty="0"/>
              <a:t>κριτηρίων εισδοχής</a:t>
            </a:r>
            <a:r>
              <a:rPr lang="el-GR" sz="3000" dirty="0"/>
              <a:t>:</a:t>
            </a:r>
          </a:p>
          <a:p>
            <a:r>
              <a:rPr lang="el-GR" sz="3000" dirty="0"/>
              <a:t> </a:t>
            </a:r>
            <a:r>
              <a:rPr lang="el-GR" sz="3000" b="1" dirty="0"/>
              <a:t>1. Ακαδημαϊκά προσόντα: </a:t>
            </a:r>
            <a:r>
              <a:rPr lang="el-GR" sz="3000" dirty="0"/>
              <a:t>Προπτυχιακός τίτλος σπουδών Νομικής ή συναφούς αντικειμένου</a:t>
            </a:r>
            <a:r>
              <a:rPr lang="en-US" sz="3000" dirty="0"/>
              <a:t> (</a:t>
            </a:r>
            <a:r>
              <a:rPr lang="el-GR" sz="3000" dirty="0"/>
              <a:t>ενδεικτικά: Πολιτική Επιστήμη, Δημόσια Διοίκηση, Διεθνείς/Ευρωπαϊκές Σπουδές)</a:t>
            </a:r>
          </a:p>
          <a:p>
            <a:pPr lvl="0"/>
            <a:r>
              <a:rPr lang="el-GR" sz="3000" dirty="0"/>
              <a:t> </a:t>
            </a:r>
            <a:r>
              <a:rPr lang="el-GR" sz="3000" b="1" dirty="0"/>
              <a:t>2. Δύο συστατικές επιστολές </a:t>
            </a:r>
          </a:p>
          <a:p>
            <a:pPr lvl="0"/>
            <a:r>
              <a:rPr lang="el-GR" sz="3000" b="1" dirty="0"/>
              <a:t> 3. Προσωπική δήλωση </a:t>
            </a:r>
            <a:r>
              <a:rPr lang="el-GR" sz="3000" dirty="0"/>
              <a:t>– </a:t>
            </a:r>
            <a:r>
              <a:rPr lang="el-GR" sz="3000" b="1" dirty="0"/>
              <a:t>Έκθεση στόχων </a:t>
            </a:r>
            <a:r>
              <a:rPr lang="el-GR" sz="3000" dirty="0"/>
              <a:t>του υποψηφίου</a:t>
            </a:r>
            <a:endParaRPr lang="el-GR" sz="3000" b="1" dirty="0"/>
          </a:p>
          <a:p>
            <a:pPr lvl="0"/>
            <a:r>
              <a:rPr lang="el-GR" sz="3000" dirty="0"/>
              <a:t> </a:t>
            </a:r>
            <a:r>
              <a:rPr lang="el-GR" sz="3000" b="1" dirty="0"/>
              <a:t>4. Επάρκεια </a:t>
            </a:r>
            <a:r>
              <a:rPr lang="el-GR" sz="3000" dirty="0"/>
              <a:t>καλής γνώσης της </a:t>
            </a:r>
            <a:r>
              <a:rPr lang="el-GR" sz="3000" b="1" dirty="0"/>
              <a:t>αγγλικής γλώσσας</a:t>
            </a:r>
            <a:r>
              <a:rPr lang="el-GR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97872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Δομή του Προγράμματος </a:t>
            </a:r>
            <a:br>
              <a:rPr lang="el-GR" sz="4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44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>
          <a:xfrm>
            <a:off x="997733" y="1975195"/>
            <a:ext cx="10072914" cy="38174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1614891"/>
              </p:ext>
            </p:extLst>
          </p:nvPr>
        </p:nvGraphicFramePr>
        <p:xfrm>
          <a:off x="1874345" y="1734206"/>
          <a:ext cx="8127999" cy="3575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53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>
                          <a:solidFill>
                            <a:schemeClr val="bg1"/>
                          </a:solidFill>
                        </a:rPr>
                        <a:t>Τύπος</a:t>
                      </a:r>
                      <a:r>
                        <a:rPr lang="el-GR" b="1" baseline="0">
                          <a:solidFill>
                            <a:schemeClr val="bg1"/>
                          </a:solidFill>
                        </a:rPr>
                        <a:t> Μαθήματος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>
                          <a:solidFill>
                            <a:schemeClr val="bg1"/>
                          </a:solidFill>
                        </a:rPr>
                        <a:t>Αριθμός Μαθημάτων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ECTS</a:t>
                      </a:r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53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/>
                        <a:t>Υποχρεωτικά</a:t>
                      </a:r>
                      <a:r>
                        <a:rPr lang="el-GR" baseline="0"/>
                        <a:t> Μαθήματα</a:t>
                      </a:r>
                      <a:endParaRPr lang="el-GR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5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/>
                        <a:t>Μαθήματα</a:t>
                      </a:r>
                      <a:r>
                        <a:rPr lang="el-GR" baseline="0"/>
                        <a:t> Επιλογής</a:t>
                      </a:r>
                      <a:endParaRPr lang="en-US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6</a:t>
                      </a:r>
                      <a:r>
                        <a:rPr lang="en-US" dirty="0"/>
                        <a:t>0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53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Μεταπτυχιακή Εργασία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aseline="0" dirty="0"/>
                        <a:t>(+ μάθημα Νομική Έρευνα και </a:t>
                      </a:r>
                      <a:r>
                        <a:rPr lang="el-GR" baseline="0" dirty="0" err="1"/>
                        <a:t>Μεθολογία</a:t>
                      </a:r>
                      <a:r>
                        <a:rPr lang="el-GR" baseline="0" dirty="0"/>
                        <a:t>)*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3</a:t>
                      </a:r>
                      <a:r>
                        <a:rPr lang="en-US" dirty="0"/>
                        <a:t>0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53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/>
                        <a:t>ΣΥΝΟΛΟ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Ορθογώνιο 3"/>
          <p:cNvSpPr/>
          <p:nvPr/>
        </p:nvSpPr>
        <p:spPr>
          <a:xfrm>
            <a:off x="2575035" y="495718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b="1" dirty="0">
              <a:solidFill>
                <a:srgbClr val="A50021"/>
              </a:solidFill>
            </a:endParaRPr>
          </a:p>
          <a:p>
            <a:r>
              <a:rPr lang="el-GR" sz="2400" b="1" dirty="0">
                <a:solidFill>
                  <a:srgbClr val="A50021"/>
                </a:solidFill>
              </a:rPr>
              <a:t>*</a:t>
            </a:r>
            <a:r>
              <a:rPr lang="el-GR" sz="2400" dirty="0"/>
              <a:t>  Απαλλαγή από 3 Μαθήματα Επιλογής.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100880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Προσφερόμενα μαθήματα </a:t>
            </a:r>
            <a:endParaRPr lang="el-GR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lvl="0"/>
            <a:r>
              <a:rPr lang="el-GR" sz="3200" b="1" u="sng" dirty="0"/>
              <a:t> </a:t>
            </a:r>
            <a:r>
              <a:rPr lang="el-GR" sz="3000" b="1" dirty="0"/>
              <a:t>Υποχρεωτικά μαθήματα</a:t>
            </a:r>
          </a:p>
          <a:p>
            <a:pPr lvl="0"/>
            <a:r>
              <a:rPr lang="el-GR" sz="3000" dirty="0"/>
              <a:t> Εφαρμογές Ευρωπαϊκού Δικαίου</a:t>
            </a:r>
          </a:p>
          <a:p>
            <a:pPr lvl="0"/>
            <a:r>
              <a:rPr lang="el-GR" sz="3000" dirty="0"/>
              <a:t> Ευρωπαϊκό Συγκριτικό Δίκαιο και Πολιτική</a:t>
            </a:r>
          </a:p>
          <a:p>
            <a:pPr lvl="0"/>
            <a:r>
              <a:rPr lang="el-GR" sz="3000" dirty="0"/>
              <a:t> Ευρωπαϊκή και Διεθνής Προστασία Δικαιωμάτων</a:t>
            </a:r>
          </a:p>
        </p:txBody>
      </p:sp>
    </p:spTree>
    <p:extLst>
      <p:ext uri="{BB962C8B-B14F-4D97-AF65-F5344CB8AC3E}">
        <p14:creationId xmlns:p14="http://schemas.microsoft.com/office/powerpoint/2010/main" xmlns="" val="2138198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Προσφερόμενα μαθήματα </a:t>
            </a:r>
            <a:endParaRPr lang="el-GR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lvl="0"/>
            <a:r>
              <a:rPr lang="el-GR" sz="2800" b="1" u="sng" dirty="0"/>
              <a:t> </a:t>
            </a:r>
            <a:r>
              <a:rPr lang="el-GR" sz="2800" b="1" dirty="0"/>
              <a:t>Μαθήματα επιλογής </a:t>
            </a:r>
          </a:p>
          <a:p>
            <a:pPr lvl="0"/>
            <a:r>
              <a:rPr lang="el-GR" sz="2800" b="1" dirty="0"/>
              <a:t> Κατεύθυνση «Ευρωπαϊκό Δίκαιο Επιχειρήσεων»: </a:t>
            </a:r>
          </a:p>
          <a:p>
            <a:pPr lvl="0"/>
            <a:r>
              <a:rPr lang="el-GR" sz="2800" dirty="0"/>
              <a:t> Δίκαιο Δημοσίων Συμβάσεων</a:t>
            </a:r>
          </a:p>
          <a:p>
            <a:pPr lvl="0"/>
            <a:r>
              <a:rPr lang="el-GR" sz="2800" dirty="0"/>
              <a:t> Δίκαιο Περιβάλλοντος και Ενέργειας</a:t>
            </a:r>
          </a:p>
          <a:p>
            <a:pPr lvl="0"/>
            <a:r>
              <a:rPr lang="el-GR" sz="2800" dirty="0"/>
              <a:t> Δίκαιο Ανταγωνισμού</a:t>
            </a:r>
          </a:p>
          <a:p>
            <a:pPr lvl="0"/>
            <a:r>
              <a:rPr lang="el-GR" sz="2800" dirty="0"/>
              <a:t> Χρηματοπιστωτικό Δίκαιο</a:t>
            </a:r>
          </a:p>
          <a:p>
            <a:pPr lvl="0"/>
            <a:r>
              <a:rPr lang="el-GR" sz="2800" dirty="0"/>
              <a:t> Δίκαιο Πνευματικής Ιδιοκτησίας</a:t>
            </a:r>
          </a:p>
          <a:p>
            <a:pPr lvl="0"/>
            <a:r>
              <a:rPr lang="el-GR" sz="2800" dirty="0"/>
              <a:t> Δίκαιο Καταναλωτή και Ηλεκτρονικό Εμπόριο</a:t>
            </a:r>
          </a:p>
        </p:txBody>
      </p:sp>
    </p:spTree>
    <p:extLst>
      <p:ext uri="{BB962C8B-B14F-4D97-AF65-F5344CB8AC3E}">
        <p14:creationId xmlns:p14="http://schemas.microsoft.com/office/powerpoint/2010/main" xmlns="" val="73460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Προσφερόμενα μαθήματα </a:t>
            </a:r>
            <a:endParaRPr lang="el-GR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lvl="0"/>
            <a:r>
              <a:rPr lang="el-GR" sz="2800" b="1" dirty="0"/>
              <a:t>Κατεύθυνση «Ανθρώπινα Δικαιώματα και Κοινωνική Δικαιοσύνη»: </a:t>
            </a:r>
          </a:p>
          <a:p>
            <a:pPr lvl="0"/>
            <a:r>
              <a:rPr lang="el-GR" sz="2800" dirty="0"/>
              <a:t>Ποινικό Δίκαιο και Κοινωνική Δικαιοσύνη</a:t>
            </a:r>
          </a:p>
          <a:p>
            <a:pPr lvl="0"/>
            <a:r>
              <a:rPr lang="el-GR" sz="2800" dirty="0"/>
              <a:t> Δίκαιο Μετανάστευσης και Πολιτικές Ασύλου</a:t>
            </a:r>
          </a:p>
          <a:p>
            <a:pPr lvl="0"/>
            <a:r>
              <a:rPr lang="el-GR" sz="2800" dirty="0"/>
              <a:t> Εργατικό Δίκαιο και Κοινωνικά Δικαιώματα</a:t>
            </a:r>
          </a:p>
          <a:p>
            <a:pPr lvl="0"/>
            <a:r>
              <a:rPr lang="el-GR" sz="2800" dirty="0"/>
              <a:t> Οικογενειακό Δίκαιο και Βιοηθική</a:t>
            </a:r>
          </a:p>
          <a:p>
            <a:pPr lvl="0"/>
            <a:r>
              <a:rPr lang="el-GR" sz="2800" dirty="0"/>
              <a:t> Θεμελιώδη Δικαιώματα στα ΜΜΕ και στο Διαδίκτυο</a:t>
            </a:r>
          </a:p>
          <a:p>
            <a:pPr lvl="0"/>
            <a:r>
              <a:rPr lang="el-GR" sz="2800" dirty="0"/>
              <a:t> Ευρωπαϊκό Δίκαιο Θρησκευμάτων</a:t>
            </a:r>
          </a:p>
        </p:txBody>
      </p:sp>
    </p:spTree>
    <p:extLst>
      <p:ext uri="{BB962C8B-B14F-4D97-AF65-F5344CB8AC3E}">
        <p14:creationId xmlns:p14="http://schemas.microsoft.com/office/powerpoint/2010/main" xmlns="" val="957886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Περαιτέρω πληροφορίες </a:t>
            </a:r>
            <a:endParaRPr lang="el-GR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 Ιστοσελίδα του προγράμματος: </a:t>
            </a:r>
            <a:r>
              <a:rPr lang="el-GR" sz="3200" u="sng" dirty="0">
                <a:hlinkClick r:id="rId2"/>
              </a:rPr>
              <a:t>https://www.unic.ac.cy/el/schools/school-law/department-law/law-llm-15-years-or-3-semesters</a:t>
            </a:r>
            <a:r>
              <a:rPr lang="el-GR" sz="3200" dirty="0"/>
              <a:t> </a:t>
            </a:r>
          </a:p>
          <a:p>
            <a:r>
              <a:rPr lang="el-GR" sz="3200" dirty="0"/>
              <a:t> Ηλεκτρονική επικοινωνία </a:t>
            </a:r>
            <a:r>
              <a:rPr lang="el-GR" sz="3200" dirty="0" err="1"/>
              <a:t>στ</a:t>
            </a:r>
            <a:r>
              <a:rPr lang="en-US" sz="3200" dirty="0"/>
              <a:t>o e</a:t>
            </a:r>
            <a:r>
              <a:rPr lang="el-GR" sz="3200" dirty="0"/>
              <a:t>-</a:t>
            </a:r>
            <a:r>
              <a:rPr lang="en-US" sz="3200" dirty="0"/>
              <a:t>mail</a:t>
            </a:r>
            <a:r>
              <a:rPr lang="el-GR" sz="3200" dirty="0"/>
              <a:t>: </a:t>
            </a:r>
            <a:r>
              <a:rPr lang="en-US" sz="3200" u="sng" dirty="0">
                <a:hlinkClick r:id="rId3"/>
              </a:rPr>
              <a:t>admissions</a:t>
            </a:r>
            <a:r>
              <a:rPr lang="el-GR" sz="3200" u="sng" dirty="0">
                <a:hlinkClick r:id="rId3"/>
              </a:rPr>
              <a:t>@</a:t>
            </a:r>
            <a:r>
              <a:rPr lang="en-US" sz="3200" u="sng" dirty="0">
                <a:hlinkClick r:id="rId3"/>
              </a:rPr>
              <a:t>unic</a:t>
            </a:r>
            <a:r>
              <a:rPr lang="el-GR" sz="3200" u="sng" dirty="0">
                <a:hlinkClick r:id="rId3"/>
              </a:rPr>
              <a:t>.</a:t>
            </a:r>
            <a:r>
              <a:rPr lang="en-US" sz="3200" u="sng" dirty="0">
                <a:hlinkClick r:id="rId3"/>
              </a:rPr>
              <a:t>ac</a:t>
            </a:r>
            <a:r>
              <a:rPr lang="el-GR" sz="3200" u="sng" dirty="0">
                <a:hlinkClick r:id="rId3"/>
              </a:rPr>
              <a:t>.</a:t>
            </a:r>
            <a:r>
              <a:rPr lang="en-US" sz="3200" u="sng" dirty="0">
                <a:hlinkClick r:id="rId3"/>
              </a:rPr>
              <a:t>cy</a:t>
            </a:r>
            <a:r>
              <a:rPr lang="en-US" sz="3200" dirty="0"/>
              <a:t> </a:t>
            </a:r>
            <a:r>
              <a:rPr lang="el-GR" sz="3200" dirty="0"/>
              <a:t> </a:t>
            </a:r>
          </a:p>
          <a:p>
            <a:r>
              <a:rPr lang="el-GR" sz="3200" dirty="0"/>
              <a:t> Τηλεφωνική επικοινωνία στα: 00357-22841528 ή 0030-210 6748293.</a:t>
            </a:r>
          </a:p>
        </p:txBody>
      </p:sp>
    </p:spTree>
    <p:extLst>
      <p:ext uri="{BB962C8B-B14F-4D97-AF65-F5344CB8AC3E}">
        <p14:creationId xmlns:p14="http://schemas.microsoft.com/office/powerpoint/2010/main" xmlns="" val="153380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Τμήμα Νομικής του Πανεπιστημίου Λευκωσίας</a:t>
            </a:r>
            <a:endParaRPr lang="el-GR" sz="40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pPr marL="0" indent="0"/>
            <a:r>
              <a:rPr lang="el-GR" sz="6300" dirty="0"/>
              <a:t> Το </a:t>
            </a:r>
            <a:r>
              <a:rPr lang="el-GR" sz="6300" b="1" dirty="0"/>
              <a:t>Τμήμα</a:t>
            </a:r>
            <a:r>
              <a:rPr lang="el-GR" sz="6300" dirty="0"/>
              <a:t> </a:t>
            </a:r>
            <a:r>
              <a:rPr lang="el-GR" sz="6300" b="1" dirty="0"/>
              <a:t>Νομικής του </a:t>
            </a:r>
            <a:r>
              <a:rPr lang="el-GR" sz="6300" dirty="0"/>
              <a:t>Πανεπιστημίου Λευκωσίας διαθέτει </a:t>
            </a:r>
          </a:p>
          <a:p>
            <a:pPr marL="0" indent="0">
              <a:buNone/>
            </a:pPr>
            <a:r>
              <a:rPr lang="el-GR" sz="6300" dirty="0"/>
              <a:t>πάνω από </a:t>
            </a:r>
            <a:r>
              <a:rPr lang="el-GR" sz="6300" b="1" dirty="0"/>
              <a:t>20 έτη παρουσίας </a:t>
            </a:r>
            <a:r>
              <a:rPr lang="el-GR" sz="6300" dirty="0"/>
              <a:t>στο χώρο των</a:t>
            </a:r>
            <a:r>
              <a:rPr lang="el-GR" sz="6300" b="1" dirty="0"/>
              <a:t> νομικών σπουδών,</a:t>
            </a:r>
            <a:endParaRPr lang="el-GR" sz="6300" dirty="0"/>
          </a:p>
          <a:p>
            <a:pPr marL="0" indent="0"/>
            <a:r>
              <a:rPr lang="el-GR" sz="6300" dirty="0"/>
              <a:t> έχοντας απονείμει τα </a:t>
            </a:r>
            <a:r>
              <a:rPr lang="el-GR" sz="6300" b="1" dirty="0"/>
              <a:t>πρώτα πτυχία Νομικής </a:t>
            </a:r>
            <a:r>
              <a:rPr lang="el-GR" sz="6300" dirty="0"/>
              <a:t>στην </a:t>
            </a:r>
            <a:r>
              <a:rPr lang="el-GR" sz="6300" b="1" dirty="0"/>
              <a:t>Κύπρο</a:t>
            </a:r>
            <a:r>
              <a:rPr lang="el-GR" sz="6300" dirty="0"/>
              <a:t>, </a:t>
            </a:r>
          </a:p>
          <a:p>
            <a:pPr marL="0" indent="0">
              <a:buNone/>
            </a:pPr>
            <a:r>
              <a:rPr lang="el-GR" sz="6300" dirty="0"/>
              <a:t>επίσημα αναγνωρισμένα από την Κυπριακή Δημοκρατία και </a:t>
            </a:r>
          </a:p>
          <a:p>
            <a:pPr marL="0" indent="0">
              <a:buNone/>
            </a:pPr>
            <a:r>
              <a:rPr lang="el-GR" sz="6300" dirty="0"/>
              <a:t>επαγγελματικά αναγνωρισμένα από το Νομικό Συμβούλιο, </a:t>
            </a:r>
          </a:p>
          <a:p>
            <a:pPr marL="0" indent="0"/>
            <a:r>
              <a:rPr lang="el-GR" sz="6300" dirty="0"/>
              <a:t> με προγράμματα σπουδών τόσο στην </a:t>
            </a:r>
            <a:r>
              <a:rPr lang="el-GR" sz="6300" b="1" dirty="0"/>
              <a:t>ελληνική</a:t>
            </a:r>
            <a:r>
              <a:rPr lang="el-GR" sz="6300" dirty="0"/>
              <a:t> όσο και </a:t>
            </a:r>
          </a:p>
          <a:p>
            <a:pPr marL="0" indent="0">
              <a:buNone/>
            </a:pPr>
            <a:r>
              <a:rPr lang="el-GR" sz="6300" dirty="0"/>
              <a:t>στην </a:t>
            </a:r>
            <a:r>
              <a:rPr lang="el-GR" sz="6300" b="1" dirty="0"/>
              <a:t>αγγλική γλώσσα</a:t>
            </a:r>
          </a:p>
          <a:p>
            <a:pPr marL="0" indent="0"/>
            <a:r>
              <a:rPr lang="el-GR" sz="6300" dirty="0"/>
              <a:t> και αποφοίτους που διαπρέπουν σε χώρες σε όλο τον κόσμο. </a:t>
            </a:r>
          </a:p>
          <a:p>
            <a:pPr marL="0" indent="0">
              <a:buNone/>
            </a:pP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xmlns="" val="56638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Τμήμα Νομικής του Πανεπιστημίου Λευκωσίας</a:t>
            </a:r>
            <a:endParaRPr lang="el-GR" sz="40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/>
            <a:r>
              <a:rPr lang="el-GR" sz="3200" dirty="0"/>
              <a:t> Διαθέτει διδακτικό και ερευνητικό προσωπικό με </a:t>
            </a:r>
            <a:r>
              <a:rPr lang="el-GR" sz="3200" b="1" dirty="0"/>
              <a:t>διεθνή αναγνώριση και παρουσία</a:t>
            </a:r>
            <a:r>
              <a:rPr lang="el-GR" sz="3200" dirty="0"/>
              <a:t>,</a:t>
            </a:r>
            <a:endParaRPr lang="el-GR" sz="3200" b="1" dirty="0"/>
          </a:p>
          <a:p>
            <a:pPr marL="0" indent="0"/>
            <a:r>
              <a:rPr lang="el-GR" sz="3200" dirty="0"/>
              <a:t> αποτελεί ένα προνομιακό </a:t>
            </a:r>
            <a:r>
              <a:rPr lang="el-GR" sz="3200" b="1" dirty="0"/>
              <a:t>πεδίο επιστημονικής</a:t>
            </a:r>
            <a:r>
              <a:rPr lang="el-GR" sz="3200" dirty="0"/>
              <a:t> </a:t>
            </a:r>
            <a:r>
              <a:rPr lang="el-GR" sz="3200" b="1" dirty="0"/>
              <a:t>συνάντησης </a:t>
            </a:r>
            <a:r>
              <a:rPr lang="el-GR" sz="3200" dirty="0"/>
              <a:t>των </a:t>
            </a:r>
            <a:r>
              <a:rPr lang="el-GR" sz="3200" b="1" dirty="0"/>
              <a:t>νομικών παραδόσεων </a:t>
            </a:r>
            <a:r>
              <a:rPr lang="el-GR" sz="3200" dirty="0"/>
              <a:t>τόσο του ευρωπαϊκού-ηπειρωτικού όσο και του αγγλοσαξονικού δικαίου</a:t>
            </a:r>
            <a:endParaRPr lang="el-GR" sz="3200" b="1" dirty="0"/>
          </a:p>
          <a:p>
            <a:pPr marL="0" indent="0"/>
            <a:r>
              <a:rPr lang="el-GR" sz="3200" b="1" dirty="0"/>
              <a:t> </a:t>
            </a:r>
            <a:r>
              <a:rPr lang="el-GR" sz="3200" dirty="0"/>
              <a:t>κι εργαστήρι </a:t>
            </a:r>
            <a:r>
              <a:rPr lang="el-GR" sz="3200" b="1" dirty="0"/>
              <a:t>πολύπλευρης συμβολής </a:t>
            </a:r>
            <a:r>
              <a:rPr lang="el-GR" sz="3200" dirty="0"/>
              <a:t>στη </a:t>
            </a:r>
            <a:r>
              <a:rPr lang="el-GR" sz="3200" b="1" dirty="0"/>
              <a:t>νομική επιστήμη </a:t>
            </a:r>
            <a:r>
              <a:rPr lang="el-GR" sz="3200" dirty="0"/>
              <a:t>και</a:t>
            </a:r>
            <a:r>
              <a:rPr lang="el-GR" sz="3200" b="1" dirty="0"/>
              <a:t> έρευνα</a:t>
            </a:r>
            <a:r>
              <a:rPr lang="el-GR" sz="3200" dirty="0"/>
              <a:t> (σύγχρονα προγράμματα σπουδών, πολυδιάστατο ερευνητικό έργο, διεθνή συνέδρια, επιμέλεια εκδόσεων κ.ά.).</a:t>
            </a:r>
          </a:p>
          <a:p>
            <a:pPr marL="0" indent="0"/>
            <a:r>
              <a:rPr lang="el-GR" sz="3200" dirty="0"/>
              <a:t> Το Τμήμα Νομικής του Πανεπιστημίου Λευκωσίας συνιστά </a:t>
            </a:r>
            <a:r>
              <a:rPr lang="el-GR" sz="3200" b="1" dirty="0"/>
              <a:t>εγγύηση για εξέχουσες μεταπτυχιακές νομικές σπουδές.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xmlns="" val="293226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Μεταπτυχιακό Πρόγραμμα στη Νομική</a:t>
            </a:r>
            <a:endParaRPr lang="el-GR" sz="44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>
          <a:xfrm>
            <a:off x="882869" y="1718441"/>
            <a:ext cx="10235075" cy="4058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3300" dirty="0">
                <a:solidFill>
                  <a:schemeClr val="bg1">
                    <a:lumMod val="50000"/>
                  </a:schemeClr>
                </a:solidFill>
              </a:rPr>
              <a:t>Από το ακαδημαϊκό έτος 2017-2018 το </a:t>
            </a:r>
            <a:r>
              <a:rPr lang="el-GR" sz="3300" b="1" dirty="0">
                <a:solidFill>
                  <a:schemeClr val="bg1">
                    <a:lumMod val="50000"/>
                  </a:schemeClr>
                </a:solidFill>
              </a:rPr>
              <a:t>Τμήμα Νομικής </a:t>
            </a:r>
            <a:r>
              <a:rPr lang="el-GR" sz="3300" dirty="0">
                <a:solidFill>
                  <a:schemeClr val="bg1">
                    <a:lumMod val="50000"/>
                  </a:schemeClr>
                </a:solidFill>
              </a:rPr>
              <a:t>της</a:t>
            </a:r>
            <a:r>
              <a:rPr lang="el-GR" sz="33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l-GR" sz="3300" b="1" dirty="0">
                <a:solidFill>
                  <a:schemeClr val="bg1">
                    <a:lumMod val="50000"/>
                  </a:schemeClr>
                </a:solidFill>
              </a:rPr>
              <a:t>Νομικής Σχολής </a:t>
            </a:r>
            <a:r>
              <a:rPr lang="el-GR" sz="3300" dirty="0">
                <a:solidFill>
                  <a:schemeClr val="bg1">
                    <a:lumMod val="50000"/>
                  </a:schemeClr>
                </a:solidFill>
              </a:rPr>
              <a:t>του Πανεπιστημίου Λευκωσίας προσφέρει </a:t>
            </a:r>
          </a:p>
          <a:p>
            <a:pPr marL="0" indent="0">
              <a:buNone/>
            </a:pPr>
            <a:r>
              <a:rPr lang="el-GR" sz="3300" b="1" dirty="0">
                <a:solidFill>
                  <a:schemeClr val="bg1">
                    <a:lumMod val="50000"/>
                  </a:schemeClr>
                </a:solidFill>
              </a:rPr>
              <a:t>Μεταπτυχιακό Πρόγραμμα Σπουδών Νομικής </a:t>
            </a:r>
            <a:r>
              <a:rPr lang="el-GR" sz="33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3300" dirty="0">
                <a:solidFill>
                  <a:schemeClr val="bg1">
                    <a:lumMod val="50000"/>
                  </a:schemeClr>
                </a:solidFill>
              </a:rPr>
              <a:t>LLM</a:t>
            </a:r>
            <a:r>
              <a:rPr lang="el-GR" sz="33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sz="33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3300" dirty="0">
                <a:solidFill>
                  <a:schemeClr val="bg1">
                    <a:lumMod val="50000"/>
                  </a:schemeClr>
                </a:solidFill>
              </a:rPr>
              <a:t>με τη </a:t>
            </a:r>
          </a:p>
          <a:p>
            <a:pPr marL="0" indent="0">
              <a:buNone/>
            </a:pPr>
            <a:r>
              <a:rPr lang="el-GR" sz="3300" dirty="0">
                <a:solidFill>
                  <a:schemeClr val="bg1">
                    <a:lumMod val="50000"/>
                  </a:schemeClr>
                </a:solidFill>
              </a:rPr>
              <a:t>μέθοδο της εξ αποστάσεως εκπαίδευσης</a:t>
            </a:r>
          </a:p>
          <a:p>
            <a:pPr marL="400050" lvl="1" indent="0">
              <a:buNone/>
            </a:pPr>
            <a:endParaRPr lang="en-US" sz="2900" b="1" dirty="0">
              <a:solidFill>
                <a:schemeClr val="bg1">
                  <a:lumMod val="50000"/>
                </a:schemeClr>
              </a:solidFill>
            </a:endParaRPr>
          </a:p>
          <a:p>
            <a:pPr marL="400050" lvl="1" indent="0">
              <a:buNone/>
            </a:pPr>
            <a:r>
              <a:rPr lang="el-GR" sz="2900" b="1" dirty="0">
                <a:solidFill>
                  <a:schemeClr val="bg1">
                    <a:lumMod val="50000"/>
                  </a:schemeClr>
                </a:solidFill>
              </a:rPr>
              <a:t>Ονομασία Προγράμματος</a:t>
            </a:r>
            <a:r>
              <a:rPr lang="en-US" sz="2900" b="1" dirty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l-GR" sz="29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400050" lvl="1" indent="0">
              <a:buNone/>
            </a:pPr>
            <a:r>
              <a:rPr lang="el-GR" sz="2900" dirty="0"/>
              <a:t>Μεταπτυχιακό Πρόγραμμα στη Νομική (</a:t>
            </a:r>
            <a:r>
              <a:rPr lang="en-US" sz="2900" dirty="0"/>
              <a:t>LLM)</a:t>
            </a:r>
            <a:r>
              <a:rPr lang="el-GR" sz="2900" dirty="0"/>
              <a:t> </a:t>
            </a:r>
          </a:p>
          <a:p>
            <a:pPr marL="400050" lvl="1" indent="0">
              <a:buNone/>
            </a:pPr>
            <a:r>
              <a:rPr lang="el-GR" sz="2900" b="1" dirty="0">
                <a:solidFill>
                  <a:schemeClr val="bg1">
                    <a:lumMod val="50000"/>
                  </a:schemeClr>
                </a:solidFill>
              </a:rPr>
              <a:t>Διάρκεια σπουδών</a:t>
            </a:r>
            <a:r>
              <a:rPr lang="en-US" sz="2900" b="1" dirty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l-GR" sz="29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400050" lvl="1" indent="0">
              <a:buNone/>
            </a:pPr>
            <a:r>
              <a:rPr lang="el-GR" sz="2900" dirty="0"/>
              <a:t>1.5 έτη ή 3 εξάμηνα</a:t>
            </a:r>
            <a:endParaRPr lang="en-US" sz="2900" dirty="0"/>
          </a:p>
          <a:p>
            <a:pPr marL="400050" lvl="1" indent="0">
              <a:buNone/>
            </a:pPr>
            <a:r>
              <a:rPr lang="el-GR" sz="2900" b="1" dirty="0">
                <a:solidFill>
                  <a:schemeClr val="bg1">
                    <a:lumMod val="50000"/>
                  </a:schemeClr>
                </a:solidFill>
              </a:rPr>
              <a:t>Τύπος Προγράμματος Σπουδών</a:t>
            </a:r>
            <a:r>
              <a:rPr lang="en-US" sz="2900" b="1" dirty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l-GR" sz="29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9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400050" lvl="1" indent="0">
              <a:buNone/>
            </a:pPr>
            <a:r>
              <a:rPr lang="el-GR" sz="2900" dirty="0"/>
              <a:t>Εξ Αποστάσεως</a:t>
            </a:r>
            <a:r>
              <a:rPr lang="en-US" sz="2900" dirty="0"/>
              <a:t> </a:t>
            </a:r>
            <a:r>
              <a:rPr lang="el-GR" sz="2900" dirty="0"/>
              <a:t>Ακαδημαϊκό Πρόγραμμα</a:t>
            </a:r>
            <a:endParaRPr lang="en-US" sz="2900" dirty="0"/>
          </a:p>
          <a:p>
            <a:pPr marL="400050" lvl="1" indent="0">
              <a:buNone/>
            </a:pPr>
            <a:endParaRPr lang="el-GR" sz="2900" dirty="0"/>
          </a:p>
          <a:p>
            <a:pPr marL="0" indent="0">
              <a:buNone/>
            </a:pPr>
            <a:endParaRPr lang="el-GR" sz="32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952082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Στόχοι του Προγράμματος</a:t>
            </a:r>
            <a:endParaRPr lang="el-GR" sz="40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>
          <a:xfrm>
            <a:off x="1045030" y="1959429"/>
            <a:ext cx="10072914" cy="3817484"/>
          </a:xfrm>
        </p:spPr>
        <p:txBody>
          <a:bodyPr>
            <a:noAutofit/>
          </a:bodyPr>
          <a:lstStyle/>
          <a:p>
            <a:pPr marL="0" indent="0"/>
            <a:r>
              <a:rPr lang="el-GR" sz="3200" dirty="0"/>
              <a:t> Το Πρόγραμμα παρέχει συστηματική </a:t>
            </a:r>
            <a:r>
              <a:rPr lang="el-GR" sz="3200" b="1" dirty="0"/>
              <a:t>μεταπτυχιακού επιπέδου κατάρτιση</a:t>
            </a:r>
            <a:r>
              <a:rPr lang="en-US" sz="3200" dirty="0"/>
              <a:t> </a:t>
            </a:r>
            <a:r>
              <a:rPr lang="el-GR" sz="3200" dirty="0"/>
              <a:t>στη νομική επιστήμη, </a:t>
            </a:r>
          </a:p>
          <a:p>
            <a:pPr marL="0" indent="0"/>
            <a:r>
              <a:rPr lang="el-GR" sz="3200" dirty="0"/>
              <a:t> δίνοντας δυνατότητα για </a:t>
            </a:r>
            <a:r>
              <a:rPr lang="el-GR" sz="3200" b="1" dirty="0"/>
              <a:t>εμβάθυνση</a:t>
            </a:r>
            <a:r>
              <a:rPr lang="el-GR" sz="3200" dirty="0"/>
              <a:t> και </a:t>
            </a:r>
            <a:r>
              <a:rPr lang="el-GR" sz="3200" b="1" dirty="0"/>
              <a:t>εξειδίκευση</a:t>
            </a:r>
            <a:r>
              <a:rPr lang="el-GR" sz="3200" dirty="0"/>
              <a:t> σε δύο συγκεκριμένες περιοχές δικαίου που έχουν κρίσιμη σημασία στο σύγχρονο ευρωπαϊκό νομικό περιβάλλον: </a:t>
            </a:r>
          </a:p>
          <a:p>
            <a:pPr marL="0" indent="0">
              <a:buNone/>
            </a:pPr>
            <a:r>
              <a:rPr lang="el-GR" sz="3200" dirty="0"/>
              <a:t>α) </a:t>
            </a:r>
            <a:r>
              <a:rPr lang="el-GR" sz="3200" b="1" dirty="0"/>
              <a:t>Ευρωπαϊκό Δίκαιο Επιχειρήσεων </a:t>
            </a:r>
            <a:r>
              <a:rPr lang="el-GR" sz="3200" dirty="0"/>
              <a:t>και </a:t>
            </a:r>
          </a:p>
          <a:p>
            <a:pPr marL="0" indent="0">
              <a:buNone/>
            </a:pPr>
            <a:r>
              <a:rPr lang="el-GR" sz="3200" dirty="0"/>
              <a:t>β) </a:t>
            </a:r>
            <a:r>
              <a:rPr lang="el-GR" sz="3200" b="1" dirty="0"/>
              <a:t>Ανθρώπινα Δικαιώματα και Κοινωνική Δικαιοσύνη</a:t>
            </a:r>
            <a:r>
              <a:rPr lang="el-G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89010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Στόχοι του Προγράμματος</a:t>
            </a:r>
            <a:endParaRPr lang="el-GR" sz="40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</a:pPr>
            <a:r>
              <a:rPr lang="el-GR" sz="3200" dirty="0"/>
              <a:t> Τα προσφερόμενα μαθήματα εστιάζουν ιδιαίτερα στη </a:t>
            </a:r>
            <a:r>
              <a:rPr lang="el-GR" sz="3200" b="1" dirty="0"/>
              <a:t>συγκριτική προσέγγιση </a:t>
            </a:r>
            <a:r>
              <a:rPr lang="el-GR" sz="3200" dirty="0"/>
              <a:t>των εξεταζόμενων νομικών ζητημάτων και</a:t>
            </a:r>
          </a:p>
          <a:p>
            <a:pPr marL="0" indent="0">
              <a:lnSpc>
                <a:spcPct val="120000"/>
              </a:lnSpc>
            </a:pPr>
            <a:r>
              <a:rPr lang="el-GR" sz="3200" dirty="0"/>
              <a:t> δίνουν </a:t>
            </a:r>
            <a:r>
              <a:rPr lang="el-GR" sz="3200" b="1" dirty="0"/>
              <a:t>έμφαση</a:t>
            </a:r>
            <a:r>
              <a:rPr lang="el-GR" sz="3200" dirty="0"/>
              <a:t> στις πτυχές των γνωστικών αντικειμένων που </a:t>
            </a:r>
            <a:r>
              <a:rPr lang="el-GR" sz="3200" dirty="0" err="1"/>
              <a:t>συγκαθορίζονται</a:t>
            </a:r>
            <a:r>
              <a:rPr lang="el-GR" sz="3200" dirty="0"/>
              <a:t> από το </a:t>
            </a:r>
            <a:r>
              <a:rPr lang="el-GR" sz="3200" b="1" dirty="0"/>
              <a:t>Δίκαιο της Ε.Ε. </a:t>
            </a:r>
            <a:r>
              <a:rPr lang="el-GR" sz="3200" dirty="0"/>
              <a:t>και από την </a:t>
            </a:r>
            <a:r>
              <a:rPr lang="el-GR" sz="3200" b="1" dirty="0"/>
              <a:t>Ευρωπαϊκή Σύμβαση Δικαιωμάτων του Ανθρώπου.</a:t>
            </a:r>
            <a:endParaRPr lang="el-GR" sz="3200" dirty="0"/>
          </a:p>
          <a:p>
            <a:pPr marL="0" indent="0">
              <a:lnSpc>
                <a:spcPct val="120000"/>
              </a:lnSpc>
            </a:pPr>
            <a:endParaRPr lang="el-GR" sz="2900" dirty="0"/>
          </a:p>
          <a:p>
            <a:pPr marL="0" indent="0">
              <a:lnSpc>
                <a:spcPct val="120000"/>
              </a:lnSpc>
            </a:pP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xmlns="" val="130191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30514" y="272716"/>
            <a:ext cx="10087429" cy="1251283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Προοπτικές απασχόλησης</a:t>
            </a:r>
            <a:endParaRPr lang="el-GR" sz="40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>
          <a:xfrm>
            <a:off x="1045030" y="1959429"/>
            <a:ext cx="10072914" cy="4059234"/>
          </a:xfrm>
        </p:spPr>
        <p:txBody>
          <a:bodyPr>
            <a:noAutofit/>
          </a:bodyPr>
          <a:lstStyle/>
          <a:p>
            <a:pPr marL="514350" indent="-457200"/>
            <a:r>
              <a:rPr lang="el-GR" sz="3600" dirty="0"/>
              <a:t> </a:t>
            </a:r>
            <a:r>
              <a:rPr lang="el-GR" sz="3400" dirty="0"/>
              <a:t>Το</a:t>
            </a:r>
            <a:r>
              <a:rPr lang="en-US" sz="3400" dirty="0"/>
              <a:t> </a:t>
            </a:r>
            <a:r>
              <a:rPr lang="el-GR" sz="3400" dirty="0"/>
              <a:t>Πρόγραμμα παρέχει </a:t>
            </a:r>
            <a:r>
              <a:rPr lang="el-GR" sz="3400" b="1" dirty="0"/>
              <a:t>εφόδια</a:t>
            </a:r>
            <a:r>
              <a:rPr lang="el-GR" sz="3400" dirty="0"/>
              <a:t> για </a:t>
            </a:r>
            <a:r>
              <a:rPr lang="el-GR" sz="3400" b="1" dirty="0"/>
              <a:t>προοπτικές</a:t>
            </a:r>
            <a:r>
              <a:rPr lang="el-GR" sz="3400" dirty="0"/>
              <a:t> </a:t>
            </a:r>
            <a:r>
              <a:rPr lang="el-GR" sz="3400" b="1" dirty="0"/>
              <a:t>απασχόλησης</a:t>
            </a:r>
            <a:r>
              <a:rPr lang="el-GR" sz="3400" dirty="0"/>
              <a:t> σε όλο το φάσμα δραστηριοτήτων που συνδέονται με </a:t>
            </a:r>
            <a:r>
              <a:rPr lang="el-GR" sz="3400" b="1" dirty="0"/>
              <a:t>πρακτική άσκηση της νομικής επιστήμης</a:t>
            </a:r>
            <a:r>
              <a:rPr lang="el-GR" sz="3400" dirty="0"/>
              <a:t>: </a:t>
            </a:r>
          </a:p>
          <a:p>
            <a:pPr marL="1314450" lvl="2" indent="-457200"/>
            <a:r>
              <a:rPr lang="el-GR" sz="3200" dirty="0"/>
              <a:t>Δικηγόροι</a:t>
            </a:r>
            <a:endParaRPr lang="en-US" sz="3200" dirty="0"/>
          </a:p>
          <a:p>
            <a:pPr marL="1314450" lvl="2" indent="-457200"/>
            <a:r>
              <a:rPr lang="el-GR" sz="3200" dirty="0"/>
              <a:t>Δικαστές </a:t>
            </a:r>
          </a:p>
          <a:p>
            <a:pPr marL="1314450" lvl="2" indent="-457200"/>
            <a:r>
              <a:rPr lang="el-GR" sz="3200" dirty="0"/>
              <a:t>Νομικοί σύμβουλοι ιδιωτικών επιχειρήσεων και τραπεζών κ.λπ.</a:t>
            </a:r>
          </a:p>
        </p:txBody>
      </p:sp>
    </p:spTree>
    <p:extLst>
      <p:ext uri="{BB962C8B-B14F-4D97-AF65-F5344CB8AC3E}">
        <p14:creationId xmlns:p14="http://schemas.microsoft.com/office/powerpoint/2010/main" xmlns="" val="151148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30514" y="272716"/>
            <a:ext cx="10087429" cy="1251283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Προοπτικές απασχόλησης</a:t>
            </a:r>
            <a:endParaRPr lang="el-GR" sz="40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514350" indent="-457200"/>
            <a:r>
              <a:rPr lang="el-GR" sz="3600" dirty="0"/>
              <a:t>Καθώς και σε: </a:t>
            </a:r>
          </a:p>
          <a:p>
            <a:pPr marL="1314450" lvl="2" indent="-457200"/>
            <a:r>
              <a:rPr lang="el-GR" sz="3000" dirty="0"/>
              <a:t>Δημόσιες Αρχές και κρατικούς ή </a:t>
            </a:r>
            <a:r>
              <a:rPr lang="el-GR" sz="3000" dirty="0" err="1"/>
              <a:t>ημι</a:t>
            </a:r>
            <a:r>
              <a:rPr lang="el-GR" sz="3000" dirty="0"/>
              <a:t>-κρατικούς οργανισμούς </a:t>
            </a:r>
          </a:p>
          <a:p>
            <a:pPr marL="1314450" lvl="2" indent="-457200"/>
            <a:r>
              <a:rPr lang="el-GR" sz="3000" dirty="0"/>
              <a:t>Διεθνείς Οργανισμούς </a:t>
            </a:r>
          </a:p>
          <a:p>
            <a:pPr marL="1314450" lvl="2" indent="-457200"/>
            <a:r>
              <a:rPr lang="el-GR" sz="3000" dirty="0"/>
              <a:t>Διπλωματικό σώμα και πρεσβείες</a:t>
            </a:r>
          </a:p>
          <a:p>
            <a:pPr marL="1314450" lvl="2" indent="-457200"/>
            <a:r>
              <a:rPr lang="el-GR" sz="3000" dirty="0"/>
              <a:t>Μη Κυβερνητικούς Οργανισμούς</a:t>
            </a:r>
          </a:p>
          <a:p>
            <a:pPr marL="1314450" lvl="2" indent="-457200"/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xmlns="" val="916468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30514" y="272716"/>
            <a:ext cx="10087429" cy="1251283"/>
          </a:xfrm>
        </p:spPr>
        <p:txBody>
          <a:bodyPr>
            <a:noAutofit/>
          </a:bodyPr>
          <a:lstStyle/>
          <a:p>
            <a:pPr algn="ctr"/>
            <a:r>
              <a:rPr lang="el-GR" sz="4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Μαθησιακά αποτελέσματα</a:t>
            </a:r>
            <a:endParaRPr lang="el-GR" sz="44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514350" indent="-457200"/>
            <a:r>
              <a:rPr lang="el-GR" sz="2800" dirty="0"/>
              <a:t>Ο/Η φοιτητής/-</a:t>
            </a:r>
            <a:r>
              <a:rPr lang="el-GR" sz="2800" dirty="0" err="1"/>
              <a:t>τρια</a:t>
            </a:r>
            <a:r>
              <a:rPr lang="el-GR" sz="2800" dirty="0"/>
              <a:t>, μετά την ολοκλήρωση του Προγράμματος, αναμένεται, μεταξύ άλλων, να:</a:t>
            </a:r>
          </a:p>
          <a:p>
            <a:pPr marL="1314450" lvl="2" indent="-457200"/>
            <a:r>
              <a:rPr lang="el-GR" sz="2800" dirty="0"/>
              <a:t>Διαθέτει ολοκληρωμένη γνώση</a:t>
            </a:r>
            <a:r>
              <a:rPr lang="el-GR" sz="2800" b="1" dirty="0"/>
              <a:t> για τις βασικές έννοιες, αρχές και θεωρητικές προσεγγίσεις</a:t>
            </a:r>
            <a:r>
              <a:rPr lang="el-GR" sz="2800" dirty="0"/>
              <a:t> σχετικά με καίρια θέματα που εντάσσονται στις γνωστικές περιοχές του αναλυτικού Προγράμματος Σπουδών (βλ. παρακάτω).</a:t>
            </a:r>
          </a:p>
          <a:p>
            <a:pPr marL="1314450" lvl="2" indent="-457200"/>
            <a:r>
              <a:rPr lang="el-GR" sz="2800" dirty="0"/>
              <a:t>Διεξάγει </a:t>
            </a:r>
            <a:r>
              <a:rPr lang="el-GR" sz="2800" b="1" dirty="0"/>
              <a:t>αυτοτελή και υψηλού επιπέδου έρευνα</a:t>
            </a:r>
            <a:r>
              <a:rPr lang="el-GR" sz="2800" dirty="0"/>
              <a:t> σε σχέση με τα αντικείμενα ιδιαίτερου </a:t>
            </a:r>
            <a:r>
              <a:rPr lang="el-GR" sz="2800" dirty="0" err="1"/>
              <a:t>ενδιαφέροντός</a:t>
            </a:r>
            <a:r>
              <a:rPr lang="el-GR" sz="2800" dirty="0"/>
              <a:t> του/της.</a:t>
            </a:r>
          </a:p>
        </p:txBody>
      </p:sp>
    </p:spTree>
    <p:extLst>
      <p:ext uri="{BB962C8B-B14F-4D97-AF65-F5344CB8AC3E}">
        <p14:creationId xmlns:p14="http://schemas.microsoft.com/office/powerpoint/2010/main" xmlns="" val="868369546"/>
      </p:ext>
    </p:extLst>
  </p:cSld>
  <p:clrMapOvr>
    <a:masterClrMapping/>
  </p:clrMapOvr>
</p:sld>
</file>

<file path=ppt/theme/theme1.xml><?xml version="1.0" encoding="utf-8"?>
<a:theme xmlns:a="http://schemas.openxmlformats.org/drawingml/2006/main" name="Inside Page">
  <a:themeElements>
    <a:clrScheme name="UNIC">
      <a:dk1>
        <a:sysClr val="windowText" lastClr="000000"/>
      </a:dk1>
      <a:lt1>
        <a:sysClr val="window" lastClr="FFFFFF"/>
      </a:lt1>
      <a:dk2>
        <a:srgbClr val="53565A"/>
      </a:dk2>
      <a:lt2>
        <a:srgbClr val="DFE2E5"/>
      </a:lt2>
      <a:accent1>
        <a:srgbClr val="BD081C"/>
      </a:accent1>
      <a:accent2>
        <a:srgbClr val="53565A"/>
      </a:accent2>
      <a:accent3>
        <a:srgbClr val="DFE2E5"/>
      </a:accent3>
      <a:accent4>
        <a:srgbClr val="8D0515"/>
      </a:accent4>
      <a:accent5>
        <a:srgbClr val="5E030E"/>
      </a:accent5>
      <a:accent6>
        <a:srgbClr val="A0A9B2"/>
      </a:accent6>
      <a:hlink>
        <a:srgbClr val="BD081C"/>
      </a:hlink>
      <a:folHlink>
        <a:srgbClr val="53565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UNIC PPT Template-MASTER" id="{E0951C68-7D79-4A28-B70F-7CFCB8E0C689}" vid="{5A1FEA54-18BB-439F-8CAC-D9E10EF868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LLM DL Presentation, new2</Template>
  <TotalTime>5735</TotalTime>
  <Words>836</Words>
  <Application>Microsoft Office PowerPoint</Application>
  <PresentationFormat>Custom</PresentationFormat>
  <Paragraphs>126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Inside Page</vt:lpstr>
      <vt:lpstr>.</vt:lpstr>
      <vt:lpstr>Τμήμα Νομικής του Πανεπιστημίου Λευκωσίας</vt:lpstr>
      <vt:lpstr>Τμήμα Νομικής του Πανεπιστημίου Λευκωσίας</vt:lpstr>
      <vt:lpstr>Μεταπτυχιακό Πρόγραμμα στη Νομική</vt:lpstr>
      <vt:lpstr>Στόχοι του Προγράμματος</vt:lpstr>
      <vt:lpstr>Στόχοι του Προγράμματος</vt:lpstr>
      <vt:lpstr>Προοπτικές απασχόλησης</vt:lpstr>
      <vt:lpstr>Προοπτικές απασχόλησης</vt:lpstr>
      <vt:lpstr>Μαθησιακά αποτελέσματα</vt:lpstr>
      <vt:lpstr>Μαθησιακά αποτελέσματα</vt:lpstr>
      <vt:lpstr>Γενικές πληροφορίες </vt:lpstr>
      <vt:lpstr>Γενικές πληροφορίες </vt:lpstr>
      <vt:lpstr>Γενικές πληροφορίες </vt:lpstr>
      <vt:lpstr>Δομή του Προγράμματος  </vt:lpstr>
      <vt:lpstr>Προσφερόμενα μαθήματα </vt:lpstr>
      <vt:lpstr>Προσφερόμενα μαθήματα </vt:lpstr>
      <vt:lpstr>Προσφερόμενα μαθήματα </vt:lpstr>
      <vt:lpstr>Περαιτέρω πληροφορίες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User</dc:creator>
  <cp:lastModifiedBy>HP</cp:lastModifiedBy>
  <cp:revision>128</cp:revision>
  <dcterms:created xsi:type="dcterms:W3CDTF">2017-05-03T15:00:15Z</dcterms:created>
  <dcterms:modified xsi:type="dcterms:W3CDTF">2023-07-31T21:25:23Z</dcterms:modified>
</cp:coreProperties>
</file>