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44"/>
  </p:notesMasterIdLst>
  <p:sldIdLst>
    <p:sldId id="281" r:id="rId2"/>
    <p:sldId id="395" r:id="rId3"/>
    <p:sldId id="428" r:id="rId4"/>
    <p:sldId id="429" r:id="rId5"/>
    <p:sldId id="430" r:id="rId6"/>
    <p:sldId id="431" r:id="rId7"/>
    <p:sldId id="396" r:id="rId8"/>
    <p:sldId id="432" r:id="rId9"/>
    <p:sldId id="397" r:id="rId10"/>
    <p:sldId id="398" r:id="rId11"/>
    <p:sldId id="399" r:id="rId12"/>
    <p:sldId id="400" r:id="rId13"/>
    <p:sldId id="433" r:id="rId14"/>
    <p:sldId id="402" r:id="rId15"/>
    <p:sldId id="401" r:id="rId16"/>
    <p:sldId id="403" r:id="rId17"/>
    <p:sldId id="404" r:id="rId18"/>
    <p:sldId id="405" r:id="rId19"/>
    <p:sldId id="406" r:id="rId20"/>
    <p:sldId id="407" r:id="rId21"/>
    <p:sldId id="408" r:id="rId22"/>
    <p:sldId id="409" r:id="rId23"/>
    <p:sldId id="410" r:id="rId24"/>
    <p:sldId id="434" r:id="rId25"/>
    <p:sldId id="411" r:id="rId26"/>
    <p:sldId id="412" r:id="rId27"/>
    <p:sldId id="414" r:id="rId28"/>
    <p:sldId id="415" r:id="rId29"/>
    <p:sldId id="416" r:id="rId30"/>
    <p:sldId id="417" r:id="rId31"/>
    <p:sldId id="418" r:id="rId32"/>
    <p:sldId id="419" r:id="rId33"/>
    <p:sldId id="420" r:id="rId34"/>
    <p:sldId id="421" r:id="rId35"/>
    <p:sldId id="422" r:id="rId36"/>
    <p:sldId id="423" r:id="rId37"/>
    <p:sldId id="424" r:id="rId38"/>
    <p:sldId id="425" r:id="rId39"/>
    <p:sldId id="426" r:id="rId40"/>
    <p:sldId id="427" r:id="rId41"/>
    <p:sldId id="435" r:id="rId42"/>
    <p:sldId id="389" r:id="rId43"/>
  </p:sldIdLst>
  <p:sldSz cx="9144000" cy="5143500" type="screen16x9"/>
  <p:notesSz cx="6858000"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5E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46" autoAdjust="0"/>
    <p:restoredTop sz="92418" autoAdjust="0"/>
  </p:normalViewPr>
  <p:slideViewPr>
    <p:cSldViewPr>
      <p:cViewPr varScale="1">
        <p:scale>
          <a:sx n="85" d="100"/>
          <a:sy n="85" d="100"/>
        </p:scale>
        <p:origin x="1651" y="28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55" d="100"/>
          <a:sy n="55" d="100"/>
        </p:scale>
        <p:origin x="3298"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96332"/>
          </a:xfrm>
          <a:prstGeom prst="rect">
            <a:avLst/>
          </a:prstGeom>
        </p:spPr>
        <p:txBody>
          <a:bodyPr vert="horz" lIns="91440" tIns="45720" rIns="91440" bIns="45720" rtlCol="0"/>
          <a:lstStyle>
            <a:lvl1pPr algn="r">
              <a:defRPr sz="1200"/>
            </a:lvl1pPr>
          </a:lstStyle>
          <a:p>
            <a:fld id="{0A8E7E64-D2D7-4715-AF5F-142E843851B8}" type="datetimeFigureOut">
              <a:rPr lang="el-GR" smtClean="0"/>
              <a:t>5/2/2026</a:t>
            </a:fld>
            <a:endParaRPr lang="el-GR"/>
          </a:p>
        </p:txBody>
      </p:sp>
      <p:sp>
        <p:nvSpPr>
          <p:cNvPr id="4" name="Θέση εικόνας διαφάνειας 3"/>
          <p:cNvSpPr>
            <a:spLocks noGrp="1" noRot="1" noChangeAspect="1"/>
          </p:cNvSpPr>
          <p:nvPr>
            <p:ph type="sldImg" idx="2"/>
          </p:nvPr>
        </p:nvSpPr>
        <p:spPr>
          <a:xfrm>
            <a:off x="120650" y="744538"/>
            <a:ext cx="6616700" cy="3722687"/>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715153"/>
            <a:ext cx="5486400" cy="4466987"/>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9428583"/>
            <a:ext cx="2971800" cy="496332"/>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9428583"/>
            <a:ext cx="2971800" cy="496332"/>
          </a:xfrm>
          <a:prstGeom prst="rect">
            <a:avLst/>
          </a:prstGeom>
        </p:spPr>
        <p:txBody>
          <a:bodyPr vert="horz" lIns="91440" tIns="45720" rIns="91440" bIns="45720" rtlCol="0" anchor="b"/>
          <a:lstStyle>
            <a:lvl1pPr algn="r">
              <a:defRPr sz="1200"/>
            </a:lvl1pPr>
          </a:lstStyle>
          <a:p>
            <a:fld id="{D41E3ECE-100C-4450-A574-37BC8797F8FC}" type="slidenum">
              <a:rPr lang="el-GR" smtClean="0"/>
              <a:t>‹#›</a:t>
            </a:fld>
            <a:endParaRPr lang="el-GR"/>
          </a:p>
        </p:txBody>
      </p:sp>
    </p:spTree>
    <p:extLst>
      <p:ext uri="{BB962C8B-B14F-4D97-AF65-F5344CB8AC3E}">
        <p14:creationId xmlns:p14="http://schemas.microsoft.com/office/powerpoint/2010/main" val="2057348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140FB-795A-905E-6F5F-33F5794D005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12539A11-F8A4-C487-96D8-A46A5A12E88A}"/>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23CF655A-9093-094F-0B9B-DB71F60FC0DB}"/>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E433B7C0-C5A1-151C-B012-7C222813B275}"/>
              </a:ext>
            </a:extLst>
          </p:cNvPr>
          <p:cNvSpPr>
            <a:spLocks noGrp="1"/>
          </p:cNvSpPr>
          <p:nvPr>
            <p:ph type="sldNum" sz="quarter" idx="5"/>
          </p:nvPr>
        </p:nvSpPr>
        <p:spPr/>
        <p:txBody>
          <a:bodyPr/>
          <a:lstStyle/>
          <a:p>
            <a:fld id="{D41E3ECE-100C-4450-A574-37BC8797F8FC}" type="slidenum">
              <a:rPr lang="el-GR" smtClean="0"/>
              <a:t>2</a:t>
            </a:fld>
            <a:endParaRPr lang="el-GR"/>
          </a:p>
        </p:txBody>
      </p:sp>
    </p:spTree>
    <p:extLst>
      <p:ext uri="{BB962C8B-B14F-4D97-AF65-F5344CB8AC3E}">
        <p14:creationId xmlns:p14="http://schemas.microsoft.com/office/powerpoint/2010/main" val="9274354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BE770-54D4-0100-0C01-BB7A45FAF63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F231D76-53EC-FEE5-F644-9D8028049CD4}"/>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952A4120-A640-4EF6-A74A-1A105D8EB057}"/>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0E7C8D2F-39B1-1075-349A-7C73AA06EB9E}"/>
              </a:ext>
            </a:extLst>
          </p:cNvPr>
          <p:cNvSpPr>
            <a:spLocks noGrp="1"/>
          </p:cNvSpPr>
          <p:nvPr>
            <p:ph type="sldNum" sz="quarter" idx="5"/>
          </p:nvPr>
        </p:nvSpPr>
        <p:spPr/>
        <p:txBody>
          <a:bodyPr/>
          <a:lstStyle/>
          <a:p>
            <a:fld id="{D41E3ECE-100C-4450-A574-37BC8797F8FC}" type="slidenum">
              <a:rPr lang="el-GR" smtClean="0"/>
              <a:t>11</a:t>
            </a:fld>
            <a:endParaRPr lang="el-GR"/>
          </a:p>
        </p:txBody>
      </p:sp>
    </p:spTree>
    <p:extLst>
      <p:ext uri="{BB962C8B-B14F-4D97-AF65-F5344CB8AC3E}">
        <p14:creationId xmlns:p14="http://schemas.microsoft.com/office/powerpoint/2010/main" val="27207703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5D8CD-7333-5123-0403-0A226B66010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80E77D7-63B7-95E8-B9B2-7B80F8E857CE}"/>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D5F6CB82-14D1-3A4E-4DFC-0C261AE543C6}"/>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5C082B74-9DB1-7C7F-3ACB-C937B6F62534}"/>
              </a:ext>
            </a:extLst>
          </p:cNvPr>
          <p:cNvSpPr>
            <a:spLocks noGrp="1"/>
          </p:cNvSpPr>
          <p:nvPr>
            <p:ph type="sldNum" sz="quarter" idx="5"/>
          </p:nvPr>
        </p:nvSpPr>
        <p:spPr/>
        <p:txBody>
          <a:bodyPr/>
          <a:lstStyle/>
          <a:p>
            <a:fld id="{D41E3ECE-100C-4450-A574-37BC8797F8FC}" type="slidenum">
              <a:rPr lang="el-GR" smtClean="0"/>
              <a:t>12</a:t>
            </a:fld>
            <a:endParaRPr lang="el-GR"/>
          </a:p>
        </p:txBody>
      </p:sp>
    </p:spTree>
    <p:extLst>
      <p:ext uri="{BB962C8B-B14F-4D97-AF65-F5344CB8AC3E}">
        <p14:creationId xmlns:p14="http://schemas.microsoft.com/office/powerpoint/2010/main" val="90889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6F429-09EC-8770-8E4C-FB43FF3522E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41EBE15-B854-2333-9639-BE4E176B9AE2}"/>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4AA552D5-4949-9A33-D719-676D7F3D7BA3}"/>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3C843C4E-5594-322F-63A9-7F3FA250FAC8}"/>
              </a:ext>
            </a:extLst>
          </p:cNvPr>
          <p:cNvSpPr>
            <a:spLocks noGrp="1"/>
          </p:cNvSpPr>
          <p:nvPr>
            <p:ph type="sldNum" sz="quarter" idx="5"/>
          </p:nvPr>
        </p:nvSpPr>
        <p:spPr/>
        <p:txBody>
          <a:bodyPr/>
          <a:lstStyle/>
          <a:p>
            <a:fld id="{D41E3ECE-100C-4450-A574-37BC8797F8FC}" type="slidenum">
              <a:rPr lang="el-GR" smtClean="0"/>
              <a:t>13</a:t>
            </a:fld>
            <a:endParaRPr lang="el-GR"/>
          </a:p>
        </p:txBody>
      </p:sp>
    </p:spTree>
    <p:extLst>
      <p:ext uri="{BB962C8B-B14F-4D97-AF65-F5344CB8AC3E}">
        <p14:creationId xmlns:p14="http://schemas.microsoft.com/office/powerpoint/2010/main" val="37976998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8AAE6-7482-B40D-8F69-3591AC5D100B}"/>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4E966B81-3399-6B2A-E17B-35858FE3A30A}"/>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941137DA-C8EE-B8B6-D220-E970E52FCAD8}"/>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ADBDC1B2-723A-78FE-ECA2-8F7C20CFE252}"/>
              </a:ext>
            </a:extLst>
          </p:cNvPr>
          <p:cNvSpPr>
            <a:spLocks noGrp="1"/>
          </p:cNvSpPr>
          <p:nvPr>
            <p:ph type="sldNum" sz="quarter" idx="5"/>
          </p:nvPr>
        </p:nvSpPr>
        <p:spPr/>
        <p:txBody>
          <a:bodyPr/>
          <a:lstStyle/>
          <a:p>
            <a:fld id="{D41E3ECE-100C-4450-A574-37BC8797F8FC}" type="slidenum">
              <a:rPr lang="el-GR" smtClean="0"/>
              <a:t>14</a:t>
            </a:fld>
            <a:endParaRPr lang="el-GR"/>
          </a:p>
        </p:txBody>
      </p:sp>
    </p:spTree>
    <p:extLst>
      <p:ext uri="{BB962C8B-B14F-4D97-AF65-F5344CB8AC3E}">
        <p14:creationId xmlns:p14="http://schemas.microsoft.com/office/powerpoint/2010/main" val="17682262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B70E4-1225-119A-F24F-15A7402CD2E8}"/>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42A7D98-DC77-BC36-5CE2-E9E9A616772F}"/>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BAEC0D68-0401-C2FF-F6C0-6AB73A73A1F7}"/>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82424DB0-8383-27E4-23FF-DD2C91392536}"/>
              </a:ext>
            </a:extLst>
          </p:cNvPr>
          <p:cNvSpPr>
            <a:spLocks noGrp="1"/>
          </p:cNvSpPr>
          <p:nvPr>
            <p:ph type="sldNum" sz="quarter" idx="5"/>
          </p:nvPr>
        </p:nvSpPr>
        <p:spPr/>
        <p:txBody>
          <a:bodyPr/>
          <a:lstStyle/>
          <a:p>
            <a:fld id="{D41E3ECE-100C-4450-A574-37BC8797F8FC}" type="slidenum">
              <a:rPr lang="el-GR" smtClean="0"/>
              <a:t>15</a:t>
            </a:fld>
            <a:endParaRPr lang="el-GR"/>
          </a:p>
        </p:txBody>
      </p:sp>
    </p:spTree>
    <p:extLst>
      <p:ext uri="{BB962C8B-B14F-4D97-AF65-F5344CB8AC3E}">
        <p14:creationId xmlns:p14="http://schemas.microsoft.com/office/powerpoint/2010/main" val="3799776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8A957-FCE1-535C-ED6D-4180EFC05B74}"/>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AF82C08-066B-3F3A-6CCD-02D83884CB36}"/>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7151044E-779D-B20D-F9B4-D2A8CD3A6DF5}"/>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89BDD8F4-CDDF-4A0F-085C-99E3D482B397}"/>
              </a:ext>
            </a:extLst>
          </p:cNvPr>
          <p:cNvSpPr>
            <a:spLocks noGrp="1"/>
          </p:cNvSpPr>
          <p:nvPr>
            <p:ph type="sldNum" sz="quarter" idx="5"/>
          </p:nvPr>
        </p:nvSpPr>
        <p:spPr/>
        <p:txBody>
          <a:bodyPr/>
          <a:lstStyle/>
          <a:p>
            <a:fld id="{D41E3ECE-100C-4450-A574-37BC8797F8FC}" type="slidenum">
              <a:rPr lang="el-GR" smtClean="0"/>
              <a:t>16</a:t>
            </a:fld>
            <a:endParaRPr lang="el-GR"/>
          </a:p>
        </p:txBody>
      </p:sp>
    </p:spTree>
    <p:extLst>
      <p:ext uri="{BB962C8B-B14F-4D97-AF65-F5344CB8AC3E}">
        <p14:creationId xmlns:p14="http://schemas.microsoft.com/office/powerpoint/2010/main" val="42059897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47CF4-764F-4557-2877-90A8A20707A4}"/>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01D7558-2504-8FA0-7E55-6811EC77A90C}"/>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9378E1CD-3761-A9D8-F323-0BFFA84A7986}"/>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0046B296-FCEC-7C09-8582-3393E34C3D08}"/>
              </a:ext>
            </a:extLst>
          </p:cNvPr>
          <p:cNvSpPr>
            <a:spLocks noGrp="1"/>
          </p:cNvSpPr>
          <p:nvPr>
            <p:ph type="sldNum" sz="quarter" idx="5"/>
          </p:nvPr>
        </p:nvSpPr>
        <p:spPr/>
        <p:txBody>
          <a:bodyPr/>
          <a:lstStyle/>
          <a:p>
            <a:fld id="{D41E3ECE-100C-4450-A574-37BC8797F8FC}" type="slidenum">
              <a:rPr lang="el-GR" smtClean="0"/>
              <a:t>17</a:t>
            </a:fld>
            <a:endParaRPr lang="el-GR"/>
          </a:p>
        </p:txBody>
      </p:sp>
    </p:spTree>
    <p:extLst>
      <p:ext uri="{BB962C8B-B14F-4D97-AF65-F5344CB8AC3E}">
        <p14:creationId xmlns:p14="http://schemas.microsoft.com/office/powerpoint/2010/main" val="37326030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A0B53-2F01-1CB0-3241-72141BDEAEA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C1E9EFF-AE6E-4958-DA1F-9AE2DC333D80}"/>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EA808F51-7846-3F0E-7F25-51224CDC917C}"/>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ABA26645-46C6-C1F5-145D-983765FBB065}"/>
              </a:ext>
            </a:extLst>
          </p:cNvPr>
          <p:cNvSpPr>
            <a:spLocks noGrp="1"/>
          </p:cNvSpPr>
          <p:nvPr>
            <p:ph type="sldNum" sz="quarter" idx="5"/>
          </p:nvPr>
        </p:nvSpPr>
        <p:spPr/>
        <p:txBody>
          <a:bodyPr/>
          <a:lstStyle/>
          <a:p>
            <a:fld id="{D41E3ECE-100C-4450-A574-37BC8797F8FC}" type="slidenum">
              <a:rPr lang="el-GR" smtClean="0"/>
              <a:t>18</a:t>
            </a:fld>
            <a:endParaRPr lang="el-GR"/>
          </a:p>
        </p:txBody>
      </p:sp>
    </p:spTree>
    <p:extLst>
      <p:ext uri="{BB962C8B-B14F-4D97-AF65-F5344CB8AC3E}">
        <p14:creationId xmlns:p14="http://schemas.microsoft.com/office/powerpoint/2010/main" val="18049926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829A4-5305-6CDF-0FB3-D128F51AE8F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7A38FD2-5193-A1CC-2500-9ABEBBE3C24B}"/>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E76A9732-1B55-E928-F3DD-B60FA8E67B8E}"/>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15BDEBE1-44DF-86D5-A49B-995924572D25}"/>
              </a:ext>
            </a:extLst>
          </p:cNvPr>
          <p:cNvSpPr>
            <a:spLocks noGrp="1"/>
          </p:cNvSpPr>
          <p:nvPr>
            <p:ph type="sldNum" sz="quarter" idx="5"/>
          </p:nvPr>
        </p:nvSpPr>
        <p:spPr/>
        <p:txBody>
          <a:bodyPr/>
          <a:lstStyle/>
          <a:p>
            <a:fld id="{D41E3ECE-100C-4450-A574-37BC8797F8FC}" type="slidenum">
              <a:rPr lang="el-GR" smtClean="0"/>
              <a:t>19</a:t>
            </a:fld>
            <a:endParaRPr lang="el-GR"/>
          </a:p>
        </p:txBody>
      </p:sp>
    </p:spTree>
    <p:extLst>
      <p:ext uri="{BB962C8B-B14F-4D97-AF65-F5344CB8AC3E}">
        <p14:creationId xmlns:p14="http://schemas.microsoft.com/office/powerpoint/2010/main" val="26299774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E7DFD-EB33-DB9F-B111-E334B00FFD2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081D9E1F-EAB7-3BC8-C695-E32DE32A11E9}"/>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1446E722-A24E-3E5E-EC53-B76D0337D88A}"/>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2778D371-7504-234C-50AD-9E6E31AEE40F}"/>
              </a:ext>
            </a:extLst>
          </p:cNvPr>
          <p:cNvSpPr>
            <a:spLocks noGrp="1"/>
          </p:cNvSpPr>
          <p:nvPr>
            <p:ph type="sldNum" sz="quarter" idx="5"/>
          </p:nvPr>
        </p:nvSpPr>
        <p:spPr/>
        <p:txBody>
          <a:bodyPr/>
          <a:lstStyle/>
          <a:p>
            <a:fld id="{D41E3ECE-100C-4450-A574-37BC8797F8FC}" type="slidenum">
              <a:rPr lang="el-GR" smtClean="0"/>
              <a:t>20</a:t>
            </a:fld>
            <a:endParaRPr lang="el-GR"/>
          </a:p>
        </p:txBody>
      </p:sp>
    </p:spTree>
    <p:extLst>
      <p:ext uri="{BB962C8B-B14F-4D97-AF65-F5344CB8AC3E}">
        <p14:creationId xmlns:p14="http://schemas.microsoft.com/office/powerpoint/2010/main" val="3952128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79EDE-CAEE-B4F1-A7F5-5470222D860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95E20EC-6166-5697-6303-F3063205A9E1}"/>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35B6BD4D-AF1C-0B23-18F7-657FC2AFF05A}"/>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66943A47-306E-9A46-7774-3BDC56CA8014}"/>
              </a:ext>
            </a:extLst>
          </p:cNvPr>
          <p:cNvSpPr>
            <a:spLocks noGrp="1"/>
          </p:cNvSpPr>
          <p:nvPr>
            <p:ph type="sldNum" sz="quarter" idx="5"/>
          </p:nvPr>
        </p:nvSpPr>
        <p:spPr/>
        <p:txBody>
          <a:bodyPr/>
          <a:lstStyle/>
          <a:p>
            <a:fld id="{D41E3ECE-100C-4450-A574-37BC8797F8FC}" type="slidenum">
              <a:rPr lang="el-GR" smtClean="0"/>
              <a:t>3</a:t>
            </a:fld>
            <a:endParaRPr lang="el-GR"/>
          </a:p>
        </p:txBody>
      </p:sp>
    </p:spTree>
    <p:extLst>
      <p:ext uri="{BB962C8B-B14F-4D97-AF65-F5344CB8AC3E}">
        <p14:creationId xmlns:p14="http://schemas.microsoft.com/office/powerpoint/2010/main" val="40361060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4BA13-4278-4CF3-6E04-60519AC11D3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2A88CA9-89DC-8A59-CD22-59196F931144}"/>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02511718-156F-9325-3EAD-3D71D4078C60}"/>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F4D5777C-050A-CC3D-6173-2F73FF887522}"/>
              </a:ext>
            </a:extLst>
          </p:cNvPr>
          <p:cNvSpPr>
            <a:spLocks noGrp="1"/>
          </p:cNvSpPr>
          <p:nvPr>
            <p:ph type="sldNum" sz="quarter" idx="5"/>
          </p:nvPr>
        </p:nvSpPr>
        <p:spPr/>
        <p:txBody>
          <a:bodyPr/>
          <a:lstStyle/>
          <a:p>
            <a:fld id="{D41E3ECE-100C-4450-A574-37BC8797F8FC}" type="slidenum">
              <a:rPr lang="el-GR" smtClean="0"/>
              <a:t>21</a:t>
            </a:fld>
            <a:endParaRPr lang="el-GR"/>
          </a:p>
        </p:txBody>
      </p:sp>
    </p:spTree>
    <p:extLst>
      <p:ext uri="{BB962C8B-B14F-4D97-AF65-F5344CB8AC3E}">
        <p14:creationId xmlns:p14="http://schemas.microsoft.com/office/powerpoint/2010/main" val="4219035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CE478-84D7-C411-D0C6-57EE2748A79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D5C8CA19-D48E-4193-A7A8-B899F5D90965}"/>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6DFC555D-1C95-F365-13C4-944DC773E6EF}"/>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7840DF73-5A81-E430-57DD-2DC331250A77}"/>
              </a:ext>
            </a:extLst>
          </p:cNvPr>
          <p:cNvSpPr>
            <a:spLocks noGrp="1"/>
          </p:cNvSpPr>
          <p:nvPr>
            <p:ph type="sldNum" sz="quarter" idx="5"/>
          </p:nvPr>
        </p:nvSpPr>
        <p:spPr/>
        <p:txBody>
          <a:bodyPr/>
          <a:lstStyle/>
          <a:p>
            <a:fld id="{D41E3ECE-100C-4450-A574-37BC8797F8FC}" type="slidenum">
              <a:rPr lang="el-GR" smtClean="0"/>
              <a:t>22</a:t>
            </a:fld>
            <a:endParaRPr lang="el-GR"/>
          </a:p>
        </p:txBody>
      </p:sp>
    </p:spTree>
    <p:extLst>
      <p:ext uri="{BB962C8B-B14F-4D97-AF65-F5344CB8AC3E}">
        <p14:creationId xmlns:p14="http://schemas.microsoft.com/office/powerpoint/2010/main" val="25633057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30314-0D1D-BB1B-C519-90605F56BF5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6A092F1-D944-CA4B-9692-13DBEA09DC30}"/>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88BCCBC6-46DE-F318-9E9C-BB6B1F05E7FE}"/>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0FA5E6EB-A300-FA76-87B4-C07CA59B49F8}"/>
              </a:ext>
            </a:extLst>
          </p:cNvPr>
          <p:cNvSpPr>
            <a:spLocks noGrp="1"/>
          </p:cNvSpPr>
          <p:nvPr>
            <p:ph type="sldNum" sz="quarter" idx="5"/>
          </p:nvPr>
        </p:nvSpPr>
        <p:spPr/>
        <p:txBody>
          <a:bodyPr/>
          <a:lstStyle/>
          <a:p>
            <a:fld id="{D41E3ECE-100C-4450-A574-37BC8797F8FC}" type="slidenum">
              <a:rPr lang="el-GR" smtClean="0"/>
              <a:t>23</a:t>
            </a:fld>
            <a:endParaRPr lang="el-GR"/>
          </a:p>
        </p:txBody>
      </p:sp>
    </p:spTree>
    <p:extLst>
      <p:ext uri="{BB962C8B-B14F-4D97-AF65-F5344CB8AC3E}">
        <p14:creationId xmlns:p14="http://schemas.microsoft.com/office/powerpoint/2010/main" val="24040027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C353A-84D6-B0F8-CC4E-2E2DB5D873C9}"/>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D525C9C9-DF92-8AE8-B173-76D22ABF59A4}"/>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6B689263-7410-A8B7-4AC9-53E06090E52C}"/>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F4307A6F-85ED-27C4-ED4D-6450629DA748}"/>
              </a:ext>
            </a:extLst>
          </p:cNvPr>
          <p:cNvSpPr>
            <a:spLocks noGrp="1"/>
          </p:cNvSpPr>
          <p:nvPr>
            <p:ph type="sldNum" sz="quarter" idx="5"/>
          </p:nvPr>
        </p:nvSpPr>
        <p:spPr/>
        <p:txBody>
          <a:bodyPr/>
          <a:lstStyle/>
          <a:p>
            <a:fld id="{D41E3ECE-100C-4450-A574-37BC8797F8FC}" type="slidenum">
              <a:rPr lang="el-GR" smtClean="0"/>
              <a:t>24</a:t>
            </a:fld>
            <a:endParaRPr lang="el-GR"/>
          </a:p>
        </p:txBody>
      </p:sp>
    </p:spTree>
    <p:extLst>
      <p:ext uri="{BB962C8B-B14F-4D97-AF65-F5344CB8AC3E}">
        <p14:creationId xmlns:p14="http://schemas.microsoft.com/office/powerpoint/2010/main" val="36657326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4650B-4E4E-663A-22A5-012B0A26078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DC73AE12-5E8F-FC6A-2D33-E5AEB6C08C0E}"/>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0C588A55-E9F1-7B0E-9992-9E75DC3C4D11}"/>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A92BF162-ED7E-B4CA-1398-13BC24EE188C}"/>
              </a:ext>
            </a:extLst>
          </p:cNvPr>
          <p:cNvSpPr>
            <a:spLocks noGrp="1"/>
          </p:cNvSpPr>
          <p:nvPr>
            <p:ph type="sldNum" sz="quarter" idx="5"/>
          </p:nvPr>
        </p:nvSpPr>
        <p:spPr/>
        <p:txBody>
          <a:bodyPr/>
          <a:lstStyle/>
          <a:p>
            <a:fld id="{D41E3ECE-100C-4450-A574-37BC8797F8FC}" type="slidenum">
              <a:rPr lang="el-GR" smtClean="0"/>
              <a:t>25</a:t>
            </a:fld>
            <a:endParaRPr lang="el-GR"/>
          </a:p>
        </p:txBody>
      </p:sp>
    </p:spTree>
    <p:extLst>
      <p:ext uri="{BB962C8B-B14F-4D97-AF65-F5344CB8AC3E}">
        <p14:creationId xmlns:p14="http://schemas.microsoft.com/office/powerpoint/2010/main" val="27455018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D08B4-1D59-A139-A3B5-02B20944599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788DEEC-3E78-BC7D-1776-C634A19A2CAA}"/>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865D6300-0594-455D-B35C-E1E0D3F95157}"/>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C3C7E685-F722-9624-DE6F-27AC926D3DF4}"/>
              </a:ext>
            </a:extLst>
          </p:cNvPr>
          <p:cNvSpPr>
            <a:spLocks noGrp="1"/>
          </p:cNvSpPr>
          <p:nvPr>
            <p:ph type="sldNum" sz="quarter" idx="5"/>
          </p:nvPr>
        </p:nvSpPr>
        <p:spPr/>
        <p:txBody>
          <a:bodyPr/>
          <a:lstStyle/>
          <a:p>
            <a:fld id="{D41E3ECE-100C-4450-A574-37BC8797F8FC}" type="slidenum">
              <a:rPr lang="el-GR" smtClean="0"/>
              <a:t>26</a:t>
            </a:fld>
            <a:endParaRPr lang="el-GR"/>
          </a:p>
        </p:txBody>
      </p:sp>
    </p:spTree>
    <p:extLst>
      <p:ext uri="{BB962C8B-B14F-4D97-AF65-F5344CB8AC3E}">
        <p14:creationId xmlns:p14="http://schemas.microsoft.com/office/powerpoint/2010/main" val="1178610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80902-B1D9-9468-14BE-082512036D1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DB2F73EA-E4C3-45D4-0D44-3DFE79A1BBF7}"/>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A502C372-9699-42D8-5B8F-779119DBD3FD}"/>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B1C635BB-3041-B40F-4D7D-E55426964EFF}"/>
              </a:ext>
            </a:extLst>
          </p:cNvPr>
          <p:cNvSpPr>
            <a:spLocks noGrp="1"/>
          </p:cNvSpPr>
          <p:nvPr>
            <p:ph type="sldNum" sz="quarter" idx="5"/>
          </p:nvPr>
        </p:nvSpPr>
        <p:spPr/>
        <p:txBody>
          <a:bodyPr/>
          <a:lstStyle/>
          <a:p>
            <a:fld id="{D41E3ECE-100C-4450-A574-37BC8797F8FC}" type="slidenum">
              <a:rPr lang="el-GR" smtClean="0"/>
              <a:t>27</a:t>
            </a:fld>
            <a:endParaRPr lang="el-GR"/>
          </a:p>
        </p:txBody>
      </p:sp>
    </p:spTree>
    <p:extLst>
      <p:ext uri="{BB962C8B-B14F-4D97-AF65-F5344CB8AC3E}">
        <p14:creationId xmlns:p14="http://schemas.microsoft.com/office/powerpoint/2010/main" val="41966738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09432-B821-1C72-AAB6-EFC77214C558}"/>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C5CED8C1-1761-5ADA-7AB3-34C575C6CA3F}"/>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95499C7C-AE3A-21E1-BD1D-8F914FA2377A}"/>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0C20B910-EC36-7A09-039E-11C26167FFCC}"/>
              </a:ext>
            </a:extLst>
          </p:cNvPr>
          <p:cNvSpPr>
            <a:spLocks noGrp="1"/>
          </p:cNvSpPr>
          <p:nvPr>
            <p:ph type="sldNum" sz="quarter" idx="5"/>
          </p:nvPr>
        </p:nvSpPr>
        <p:spPr/>
        <p:txBody>
          <a:bodyPr/>
          <a:lstStyle/>
          <a:p>
            <a:fld id="{D41E3ECE-100C-4450-A574-37BC8797F8FC}" type="slidenum">
              <a:rPr lang="el-GR" smtClean="0"/>
              <a:t>28</a:t>
            </a:fld>
            <a:endParaRPr lang="el-GR"/>
          </a:p>
        </p:txBody>
      </p:sp>
    </p:spTree>
    <p:extLst>
      <p:ext uri="{BB962C8B-B14F-4D97-AF65-F5344CB8AC3E}">
        <p14:creationId xmlns:p14="http://schemas.microsoft.com/office/powerpoint/2010/main" val="37621979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7F5A6-FF90-E21D-1B89-71C016734A8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352DC82-8348-440A-13A9-EEA2D38DD13C}"/>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F20AE252-D4F1-42B4-2C13-6F7B2B9BC6DD}"/>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9A0123D5-11E8-BBC5-C673-5D8B35CDD72B}"/>
              </a:ext>
            </a:extLst>
          </p:cNvPr>
          <p:cNvSpPr>
            <a:spLocks noGrp="1"/>
          </p:cNvSpPr>
          <p:nvPr>
            <p:ph type="sldNum" sz="quarter" idx="5"/>
          </p:nvPr>
        </p:nvSpPr>
        <p:spPr/>
        <p:txBody>
          <a:bodyPr/>
          <a:lstStyle/>
          <a:p>
            <a:fld id="{D41E3ECE-100C-4450-A574-37BC8797F8FC}" type="slidenum">
              <a:rPr lang="el-GR" smtClean="0"/>
              <a:t>29</a:t>
            </a:fld>
            <a:endParaRPr lang="el-GR"/>
          </a:p>
        </p:txBody>
      </p:sp>
    </p:spTree>
    <p:extLst>
      <p:ext uri="{BB962C8B-B14F-4D97-AF65-F5344CB8AC3E}">
        <p14:creationId xmlns:p14="http://schemas.microsoft.com/office/powerpoint/2010/main" val="33756114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8014B-1FD5-688F-1771-16069C24261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4084EE8-C04B-B725-A0E4-73EB50A1F8FB}"/>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A97F7B97-60A8-8650-C041-703647673436}"/>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F5B21AB6-D47F-4540-5EB4-80DB0B62D44D}"/>
              </a:ext>
            </a:extLst>
          </p:cNvPr>
          <p:cNvSpPr>
            <a:spLocks noGrp="1"/>
          </p:cNvSpPr>
          <p:nvPr>
            <p:ph type="sldNum" sz="quarter" idx="5"/>
          </p:nvPr>
        </p:nvSpPr>
        <p:spPr/>
        <p:txBody>
          <a:bodyPr/>
          <a:lstStyle/>
          <a:p>
            <a:fld id="{D41E3ECE-100C-4450-A574-37BC8797F8FC}" type="slidenum">
              <a:rPr lang="el-GR" smtClean="0"/>
              <a:t>30</a:t>
            </a:fld>
            <a:endParaRPr lang="el-GR"/>
          </a:p>
        </p:txBody>
      </p:sp>
    </p:spTree>
    <p:extLst>
      <p:ext uri="{BB962C8B-B14F-4D97-AF65-F5344CB8AC3E}">
        <p14:creationId xmlns:p14="http://schemas.microsoft.com/office/powerpoint/2010/main" val="3662397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8720E-1756-72CB-6F43-117FEA47CCCC}"/>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0A180DD-D933-EABF-907A-8AE8B388093C}"/>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EB0B3698-A318-5D74-50C3-2DE9A7112647}"/>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E9619E5E-C853-F8F9-BE3C-C3464FF9906A}"/>
              </a:ext>
            </a:extLst>
          </p:cNvPr>
          <p:cNvSpPr>
            <a:spLocks noGrp="1"/>
          </p:cNvSpPr>
          <p:nvPr>
            <p:ph type="sldNum" sz="quarter" idx="5"/>
          </p:nvPr>
        </p:nvSpPr>
        <p:spPr/>
        <p:txBody>
          <a:bodyPr/>
          <a:lstStyle/>
          <a:p>
            <a:fld id="{D41E3ECE-100C-4450-A574-37BC8797F8FC}" type="slidenum">
              <a:rPr lang="el-GR" smtClean="0"/>
              <a:t>4</a:t>
            </a:fld>
            <a:endParaRPr lang="el-GR"/>
          </a:p>
        </p:txBody>
      </p:sp>
    </p:spTree>
    <p:extLst>
      <p:ext uri="{BB962C8B-B14F-4D97-AF65-F5344CB8AC3E}">
        <p14:creationId xmlns:p14="http://schemas.microsoft.com/office/powerpoint/2010/main" val="169496581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D80AD-942F-ABE9-5E06-8B1E5710B30B}"/>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4E2DDF2-41E7-C247-D693-EED0EB74052D}"/>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A28156AD-D123-4880-E15E-02FC80F3D0AD}"/>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1705109D-DB72-8BFA-5FA9-33FDDFE06FB8}"/>
              </a:ext>
            </a:extLst>
          </p:cNvPr>
          <p:cNvSpPr>
            <a:spLocks noGrp="1"/>
          </p:cNvSpPr>
          <p:nvPr>
            <p:ph type="sldNum" sz="quarter" idx="5"/>
          </p:nvPr>
        </p:nvSpPr>
        <p:spPr/>
        <p:txBody>
          <a:bodyPr/>
          <a:lstStyle/>
          <a:p>
            <a:fld id="{D41E3ECE-100C-4450-A574-37BC8797F8FC}" type="slidenum">
              <a:rPr lang="el-GR" smtClean="0"/>
              <a:t>31</a:t>
            </a:fld>
            <a:endParaRPr lang="el-GR"/>
          </a:p>
        </p:txBody>
      </p:sp>
    </p:spTree>
    <p:extLst>
      <p:ext uri="{BB962C8B-B14F-4D97-AF65-F5344CB8AC3E}">
        <p14:creationId xmlns:p14="http://schemas.microsoft.com/office/powerpoint/2010/main" val="36384453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B5CB8-3483-46DB-F4E9-A3845D75C0B9}"/>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A9AD4E5-C049-7FAC-4D87-0C6D4D6C0839}"/>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F11249BA-5252-FCD9-829C-C2CA17334EE1}"/>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6936E5CD-1857-8EAA-D7B5-FF6822020234}"/>
              </a:ext>
            </a:extLst>
          </p:cNvPr>
          <p:cNvSpPr>
            <a:spLocks noGrp="1"/>
          </p:cNvSpPr>
          <p:nvPr>
            <p:ph type="sldNum" sz="quarter" idx="5"/>
          </p:nvPr>
        </p:nvSpPr>
        <p:spPr/>
        <p:txBody>
          <a:bodyPr/>
          <a:lstStyle/>
          <a:p>
            <a:fld id="{D41E3ECE-100C-4450-A574-37BC8797F8FC}" type="slidenum">
              <a:rPr lang="el-GR" smtClean="0"/>
              <a:t>32</a:t>
            </a:fld>
            <a:endParaRPr lang="el-GR"/>
          </a:p>
        </p:txBody>
      </p:sp>
    </p:spTree>
    <p:extLst>
      <p:ext uri="{BB962C8B-B14F-4D97-AF65-F5344CB8AC3E}">
        <p14:creationId xmlns:p14="http://schemas.microsoft.com/office/powerpoint/2010/main" val="13333213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BFED7-428A-BECF-D551-07DDCBCD8EB8}"/>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BCE2D72-2E37-B533-0F18-EBAD13BF8437}"/>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A42A7571-5005-6DBE-18DA-3F92EEE64801}"/>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A86D28EE-25DB-422D-FE77-7CE76813AA99}"/>
              </a:ext>
            </a:extLst>
          </p:cNvPr>
          <p:cNvSpPr>
            <a:spLocks noGrp="1"/>
          </p:cNvSpPr>
          <p:nvPr>
            <p:ph type="sldNum" sz="quarter" idx="5"/>
          </p:nvPr>
        </p:nvSpPr>
        <p:spPr/>
        <p:txBody>
          <a:bodyPr/>
          <a:lstStyle/>
          <a:p>
            <a:fld id="{D41E3ECE-100C-4450-A574-37BC8797F8FC}" type="slidenum">
              <a:rPr lang="el-GR" smtClean="0"/>
              <a:t>33</a:t>
            </a:fld>
            <a:endParaRPr lang="el-GR"/>
          </a:p>
        </p:txBody>
      </p:sp>
    </p:spTree>
    <p:extLst>
      <p:ext uri="{BB962C8B-B14F-4D97-AF65-F5344CB8AC3E}">
        <p14:creationId xmlns:p14="http://schemas.microsoft.com/office/powerpoint/2010/main" val="23924785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51626-0E51-3E35-2A2C-A234895C5AA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0C4E364D-ED20-48E4-9132-AB4430DA76E4}"/>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77930DAF-3538-8C32-F760-EDB83BD34ECB}"/>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9487991E-F5AB-0B3D-D9C2-5E9AEC0210C2}"/>
              </a:ext>
            </a:extLst>
          </p:cNvPr>
          <p:cNvSpPr>
            <a:spLocks noGrp="1"/>
          </p:cNvSpPr>
          <p:nvPr>
            <p:ph type="sldNum" sz="quarter" idx="5"/>
          </p:nvPr>
        </p:nvSpPr>
        <p:spPr/>
        <p:txBody>
          <a:bodyPr/>
          <a:lstStyle/>
          <a:p>
            <a:fld id="{D41E3ECE-100C-4450-A574-37BC8797F8FC}" type="slidenum">
              <a:rPr lang="el-GR" smtClean="0"/>
              <a:t>34</a:t>
            </a:fld>
            <a:endParaRPr lang="el-GR"/>
          </a:p>
        </p:txBody>
      </p:sp>
    </p:spTree>
    <p:extLst>
      <p:ext uri="{BB962C8B-B14F-4D97-AF65-F5344CB8AC3E}">
        <p14:creationId xmlns:p14="http://schemas.microsoft.com/office/powerpoint/2010/main" val="8280587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25AEA-AB82-5B34-92FE-09A534F508A4}"/>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4BD93D6B-8F8F-592B-CDFE-E689E90104B2}"/>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9AD4EDAE-EAA5-3779-47D5-2B80390550FD}"/>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A6B2603D-1643-3F81-8AD7-3E5ADDA4BA48}"/>
              </a:ext>
            </a:extLst>
          </p:cNvPr>
          <p:cNvSpPr>
            <a:spLocks noGrp="1"/>
          </p:cNvSpPr>
          <p:nvPr>
            <p:ph type="sldNum" sz="quarter" idx="5"/>
          </p:nvPr>
        </p:nvSpPr>
        <p:spPr/>
        <p:txBody>
          <a:bodyPr/>
          <a:lstStyle/>
          <a:p>
            <a:fld id="{D41E3ECE-100C-4450-A574-37BC8797F8FC}" type="slidenum">
              <a:rPr lang="el-GR" smtClean="0"/>
              <a:t>35</a:t>
            </a:fld>
            <a:endParaRPr lang="el-GR"/>
          </a:p>
        </p:txBody>
      </p:sp>
    </p:spTree>
    <p:extLst>
      <p:ext uri="{BB962C8B-B14F-4D97-AF65-F5344CB8AC3E}">
        <p14:creationId xmlns:p14="http://schemas.microsoft.com/office/powerpoint/2010/main" val="195967283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18AA2-E155-C995-F373-C06FC4022CD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7937043-5944-57FF-DDDE-2BC868D4B205}"/>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1C344B22-D050-8D32-B807-AE3A89A98D33}"/>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16020E28-8EEC-FA16-3D9E-996AED9F83F7}"/>
              </a:ext>
            </a:extLst>
          </p:cNvPr>
          <p:cNvSpPr>
            <a:spLocks noGrp="1"/>
          </p:cNvSpPr>
          <p:nvPr>
            <p:ph type="sldNum" sz="quarter" idx="5"/>
          </p:nvPr>
        </p:nvSpPr>
        <p:spPr/>
        <p:txBody>
          <a:bodyPr/>
          <a:lstStyle/>
          <a:p>
            <a:fld id="{D41E3ECE-100C-4450-A574-37BC8797F8FC}" type="slidenum">
              <a:rPr lang="el-GR" smtClean="0"/>
              <a:t>36</a:t>
            </a:fld>
            <a:endParaRPr lang="el-GR"/>
          </a:p>
        </p:txBody>
      </p:sp>
    </p:spTree>
    <p:extLst>
      <p:ext uri="{BB962C8B-B14F-4D97-AF65-F5344CB8AC3E}">
        <p14:creationId xmlns:p14="http://schemas.microsoft.com/office/powerpoint/2010/main" val="25151917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5C5AA-F0FA-9D06-3682-29BD31FDDC6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DDA2329B-2931-9A08-8EE2-D32C04517B9F}"/>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F060C677-7057-9D43-5EB1-84551490CC1B}"/>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E3114B4D-CF38-0F55-AC15-EB15C3A5AA9C}"/>
              </a:ext>
            </a:extLst>
          </p:cNvPr>
          <p:cNvSpPr>
            <a:spLocks noGrp="1"/>
          </p:cNvSpPr>
          <p:nvPr>
            <p:ph type="sldNum" sz="quarter" idx="5"/>
          </p:nvPr>
        </p:nvSpPr>
        <p:spPr/>
        <p:txBody>
          <a:bodyPr/>
          <a:lstStyle/>
          <a:p>
            <a:fld id="{D41E3ECE-100C-4450-A574-37BC8797F8FC}" type="slidenum">
              <a:rPr lang="el-GR" smtClean="0"/>
              <a:t>37</a:t>
            </a:fld>
            <a:endParaRPr lang="el-GR"/>
          </a:p>
        </p:txBody>
      </p:sp>
    </p:spTree>
    <p:extLst>
      <p:ext uri="{BB962C8B-B14F-4D97-AF65-F5344CB8AC3E}">
        <p14:creationId xmlns:p14="http://schemas.microsoft.com/office/powerpoint/2010/main" val="94454250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3931C-7EF1-3AC4-A476-DCE07B4D159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0250DCB-2F0C-C4B4-38F0-94904012C05F}"/>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9C34880D-C375-D484-8A70-FE953CBBB833}"/>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470CC427-CE8C-15C7-7DDC-A13F6176F9E5}"/>
              </a:ext>
            </a:extLst>
          </p:cNvPr>
          <p:cNvSpPr>
            <a:spLocks noGrp="1"/>
          </p:cNvSpPr>
          <p:nvPr>
            <p:ph type="sldNum" sz="quarter" idx="5"/>
          </p:nvPr>
        </p:nvSpPr>
        <p:spPr/>
        <p:txBody>
          <a:bodyPr/>
          <a:lstStyle/>
          <a:p>
            <a:fld id="{D41E3ECE-100C-4450-A574-37BC8797F8FC}" type="slidenum">
              <a:rPr lang="el-GR" smtClean="0"/>
              <a:t>38</a:t>
            </a:fld>
            <a:endParaRPr lang="el-GR"/>
          </a:p>
        </p:txBody>
      </p:sp>
    </p:spTree>
    <p:extLst>
      <p:ext uri="{BB962C8B-B14F-4D97-AF65-F5344CB8AC3E}">
        <p14:creationId xmlns:p14="http://schemas.microsoft.com/office/powerpoint/2010/main" val="287161007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76FE0-4572-01DF-C3C7-27E3EEB1D4D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EB59E27-2085-ABEF-E8C0-D828E7F58A76}"/>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1679EFAB-618A-A91C-1EF3-94DFC9BC9B63}"/>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97B74357-7014-1DBB-78B1-558BF882FBED}"/>
              </a:ext>
            </a:extLst>
          </p:cNvPr>
          <p:cNvSpPr>
            <a:spLocks noGrp="1"/>
          </p:cNvSpPr>
          <p:nvPr>
            <p:ph type="sldNum" sz="quarter" idx="5"/>
          </p:nvPr>
        </p:nvSpPr>
        <p:spPr/>
        <p:txBody>
          <a:bodyPr/>
          <a:lstStyle/>
          <a:p>
            <a:fld id="{D41E3ECE-100C-4450-A574-37BC8797F8FC}" type="slidenum">
              <a:rPr lang="el-GR" smtClean="0"/>
              <a:t>39</a:t>
            </a:fld>
            <a:endParaRPr lang="el-GR"/>
          </a:p>
        </p:txBody>
      </p:sp>
    </p:spTree>
    <p:extLst>
      <p:ext uri="{BB962C8B-B14F-4D97-AF65-F5344CB8AC3E}">
        <p14:creationId xmlns:p14="http://schemas.microsoft.com/office/powerpoint/2010/main" val="386738573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47709-2F85-679D-4B5D-0F54D58A871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DCDB59D-8029-FE5D-A696-56EEAFE03D41}"/>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A2A74553-9BB0-3C03-38AA-6BB43C64BE41}"/>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939B3827-704C-B9E6-2276-27F4AD71CE09}"/>
              </a:ext>
            </a:extLst>
          </p:cNvPr>
          <p:cNvSpPr>
            <a:spLocks noGrp="1"/>
          </p:cNvSpPr>
          <p:nvPr>
            <p:ph type="sldNum" sz="quarter" idx="5"/>
          </p:nvPr>
        </p:nvSpPr>
        <p:spPr/>
        <p:txBody>
          <a:bodyPr/>
          <a:lstStyle/>
          <a:p>
            <a:fld id="{D41E3ECE-100C-4450-A574-37BC8797F8FC}" type="slidenum">
              <a:rPr lang="el-GR" smtClean="0"/>
              <a:t>40</a:t>
            </a:fld>
            <a:endParaRPr lang="el-GR"/>
          </a:p>
        </p:txBody>
      </p:sp>
    </p:spTree>
    <p:extLst>
      <p:ext uri="{BB962C8B-B14F-4D97-AF65-F5344CB8AC3E}">
        <p14:creationId xmlns:p14="http://schemas.microsoft.com/office/powerpoint/2010/main" val="3412626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D637D-FEB7-274A-BBDC-0378580A2F2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6284D3E-7F9C-25F9-3956-3BFA8569E05A}"/>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83DE7A21-3485-3A66-E6F5-98F43F1C0334}"/>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340E5FB2-4407-EF85-C976-B7BA2F6F1457}"/>
              </a:ext>
            </a:extLst>
          </p:cNvPr>
          <p:cNvSpPr>
            <a:spLocks noGrp="1"/>
          </p:cNvSpPr>
          <p:nvPr>
            <p:ph type="sldNum" sz="quarter" idx="5"/>
          </p:nvPr>
        </p:nvSpPr>
        <p:spPr/>
        <p:txBody>
          <a:bodyPr/>
          <a:lstStyle/>
          <a:p>
            <a:fld id="{D41E3ECE-100C-4450-A574-37BC8797F8FC}" type="slidenum">
              <a:rPr lang="el-GR" smtClean="0"/>
              <a:t>5</a:t>
            </a:fld>
            <a:endParaRPr lang="el-GR"/>
          </a:p>
        </p:txBody>
      </p:sp>
    </p:spTree>
    <p:extLst>
      <p:ext uri="{BB962C8B-B14F-4D97-AF65-F5344CB8AC3E}">
        <p14:creationId xmlns:p14="http://schemas.microsoft.com/office/powerpoint/2010/main" val="7993944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AEFC5-5485-AAB4-487D-DA24F4D54BB9}"/>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1E358512-7639-C0A0-7C10-55862A9A4CB1}"/>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8A8D0A48-48B2-0FD4-004F-0FE3199B9E02}"/>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05CA169C-8D76-56F4-3698-87915B1AF3DB}"/>
              </a:ext>
            </a:extLst>
          </p:cNvPr>
          <p:cNvSpPr>
            <a:spLocks noGrp="1"/>
          </p:cNvSpPr>
          <p:nvPr>
            <p:ph type="sldNum" sz="quarter" idx="5"/>
          </p:nvPr>
        </p:nvSpPr>
        <p:spPr/>
        <p:txBody>
          <a:bodyPr/>
          <a:lstStyle/>
          <a:p>
            <a:fld id="{D41E3ECE-100C-4450-A574-37BC8797F8FC}" type="slidenum">
              <a:rPr lang="el-GR" smtClean="0"/>
              <a:t>41</a:t>
            </a:fld>
            <a:endParaRPr lang="el-GR"/>
          </a:p>
        </p:txBody>
      </p:sp>
    </p:spTree>
    <p:extLst>
      <p:ext uri="{BB962C8B-B14F-4D97-AF65-F5344CB8AC3E}">
        <p14:creationId xmlns:p14="http://schemas.microsoft.com/office/powerpoint/2010/main" val="2761007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39818-49D6-1039-A4B0-3AEDF7B241F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1DA4931C-0D83-67B3-45AF-93DAE9391AEA}"/>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191A01C7-218B-1B6C-72DE-84EC923FFF00}"/>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502B7D97-1AC5-CF36-0B74-2D20C1374181}"/>
              </a:ext>
            </a:extLst>
          </p:cNvPr>
          <p:cNvSpPr>
            <a:spLocks noGrp="1"/>
          </p:cNvSpPr>
          <p:nvPr>
            <p:ph type="sldNum" sz="quarter" idx="5"/>
          </p:nvPr>
        </p:nvSpPr>
        <p:spPr/>
        <p:txBody>
          <a:bodyPr/>
          <a:lstStyle/>
          <a:p>
            <a:fld id="{D41E3ECE-100C-4450-A574-37BC8797F8FC}" type="slidenum">
              <a:rPr lang="el-GR" smtClean="0"/>
              <a:t>6</a:t>
            </a:fld>
            <a:endParaRPr lang="el-GR"/>
          </a:p>
        </p:txBody>
      </p:sp>
    </p:spTree>
    <p:extLst>
      <p:ext uri="{BB962C8B-B14F-4D97-AF65-F5344CB8AC3E}">
        <p14:creationId xmlns:p14="http://schemas.microsoft.com/office/powerpoint/2010/main" val="3781062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A3A0C-DA78-37EA-DCE3-592E635605F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0A7CC88-B58C-39CB-152D-8CBDD7B25933}"/>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AE53BF76-72D8-2E8C-6E04-C35FB6FF8E1D}"/>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8AD945C9-4726-EA9C-37AB-6774A9E03441}"/>
              </a:ext>
            </a:extLst>
          </p:cNvPr>
          <p:cNvSpPr>
            <a:spLocks noGrp="1"/>
          </p:cNvSpPr>
          <p:nvPr>
            <p:ph type="sldNum" sz="quarter" idx="5"/>
          </p:nvPr>
        </p:nvSpPr>
        <p:spPr/>
        <p:txBody>
          <a:bodyPr/>
          <a:lstStyle/>
          <a:p>
            <a:fld id="{D41E3ECE-100C-4450-A574-37BC8797F8FC}" type="slidenum">
              <a:rPr lang="el-GR" smtClean="0"/>
              <a:t>7</a:t>
            </a:fld>
            <a:endParaRPr lang="el-GR"/>
          </a:p>
        </p:txBody>
      </p:sp>
    </p:spTree>
    <p:extLst>
      <p:ext uri="{BB962C8B-B14F-4D97-AF65-F5344CB8AC3E}">
        <p14:creationId xmlns:p14="http://schemas.microsoft.com/office/powerpoint/2010/main" val="1024871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981DF-9C16-C5C9-E5D3-551A8FAC543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9288DCB1-E1CC-ACC7-C288-F81197BA8DE4}"/>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73FDFCFF-F4EF-37CC-5252-336CA01FEB5E}"/>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939F8DA9-C39B-FF24-2A63-5BABD7138E3D}"/>
              </a:ext>
            </a:extLst>
          </p:cNvPr>
          <p:cNvSpPr>
            <a:spLocks noGrp="1"/>
          </p:cNvSpPr>
          <p:nvPr>
            <p:ph type="sldNum" sz="quarter" idx="5"/>
          </p:nvPr>
        </p:nvSpPr>
        <p:spPr/>
        <p:txBody>
          <a:bodyPr/>
          <a:lstStyle/>
          <a:p>
            <a:fld id="{D41E3ECE-100C-4450-A574-37BC8797F8FC}" type="slidenum">
              <a:rPr lang="el-GR" smtClean="0"/>
              <a:t>8</a:t>
            </a:fld>
            <a:endParaRPr lang="el-GR"/>
          </a:p>
        </p:txBody>
      </p:sp>
    </p:spTree>
    <p:extLst>
      <p:ext uri="{BB962C8B-B14F-4D97-AF65-F5344CB8AC3E}">
        <p14:creationId xmlns:p14="http://schemas.microsoft.com/office/powerpoint/2010/main" val="808192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075AC-6368-8A78-ED3D-F3D063356C0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9C5D6DF2-019D-9343-2C4D-494BAA1B1D9F}"/>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87CA61EC-8A94-95BF-4C9B-871EEBCD6E05}"/>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3F4E14C9-3665-68A4-80BB-90CC84C2531B}"/>
              </a:ext>
            </a:extLst>
          </p:cNvPr>
          <p:cNvSpPr>
            <a:spLocks noGrp="1"/>
          </p:cNvSpPr>
          <p:nvPr>
            <p:ph type="sldNum" sz="quarter" idx="5"/>
          </p:nvPr>
        </p:nvSpPr>
        <p:spPr/>
        <p:txBody>
          <a:bodyPr/>
          <a:lstStyle/>
          <a:p>
            <a:fld id="{D41E3ECE-100C-4450-A574-37BC8797F8FC}" type="slidenum">
              <a:rPr lang="el-GR" smtClean="0"/>
              <a:t>9</a:t>
            </a:fld>
            <a:endParaRPr lang="el-GR"/>
          </a:p>
        </p:txBody>
      </p:sp>
    </p:spTree>
    <p:extLst>
      <p:ext uri="{BB962C8B-B14F-4D97-AF65-F5344CB8AC3E}">
        <p14:creationId xmlns:p14="http://schemas.microsoft.com/office/powerpoint/2010/main" val="2701977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94ABC-B5B1-3158-980D-CB38ADD2BBB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DEC3C693-7036-A65A-9200-B76196196AD5}"/>
              </a:ext>
            </a:extLst>
          </p:cNvPr>
          <p:cNvSpPr>
            <a:spLocks noGrp="1" noRot="1" noChangeAspect="1"/>
          </p:cNvSpPr>
          <p:nvPr>
            <p:ph type="sldImg"/>
          </p:nvPr>
        </p:nvSpPr>
        <p:spPr/>
        <p:txBody>
          <a:bodyPr/>
          <a:lstStyle/>
          <a:p>
            <a:endParaRPr lang="el-GR"/>
          </a:p>
        </p:txBody>
      </p:sp>
      <p:sp>
        <p:nvSpPr>
          <p:cNvPr id="3" name="Θέση σημειώσεων 2">
            <a:extLst>
              <a:ext uri="{FF2B5EF4-FFF2-40B4-BE49-F238E27FC236}">
                <a16:creationId xmlns:a16="http://schemas.microsoft.com/office/drawing/2014/main" id="{DB71F2FB-EF24-76B3-026F-B9A3ED9C1090}"/>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A3CEC884-1D81-5E00-7612-35BC452B24A4}"/>
              </a:ext>
            </a:extLst>
          </p:cNvPr>
          <p:cNvSpPr>
            <a:spLocks noGrp="1"/>
          </p:cNvSpPr>
          <p:nvPr>
            <p:ph type="sldNum" sz="quarter" idx="5"/>
          </p:nvPr>
        </p:nvSpPr>
        <p:spPr/>
        <p:txBody>
          <a:bodyPr/>
          <a:lstStyle/>
          <a:p>
            <a:fld id="{D41E3ECE-100C-4450-A574-37BC8797F8FC}" type="slidenum">
              <a:rPr lang="el-GR" smtClean="0"/>
              <a:t>10</a:t>
            </a:fld>
            <a:endParaRPr lang="el-GR"/>
          </a:p>
        </p:txBody>
      </p:sp>
    </p:spTree>
    <p:extLst>
      <p:ext uri="{BB962C8B-B14F-4D97-AF65-F5344CB8AC3E}">
        <p14:creationId xmlns:p14="http://schemas.microsoft.com/office/powerpoint/2010/main" val="202365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51"/>
            <a:ext cx="7543800" cy="1945481"/>
          </a:xfrm>
        </p:spPr>
        <p:txBody>
          <a:bodyPr anchor="b"/>
          <a:lstStyle>
            <a:lvl1pPr>
              <a:defRPr sz="6600">
                <a:ln>
                  <a:noFill/>
                </a:ln>
                <a:solidFill>
                  <a:schemeClr val="tx2"/>
                </a:solidFill>
              </a:defRPr>
            </a:lvl1pPr>
          </a:lstStyle>
          <a:p>
            <a:r>
              <a:rPr lang="el-GR"/>
              <a:t>Στυλ κύριου τίτλου</a:t>
            </a:r>
            <a:endParaRPr lang="en-US" dirty="0"/>
          </a:p>
        </p:txBody>
      </p:sp>
      <p:sp>
        <p:nvSpPr>
          <p:cNvPr id="3" name="Subtitle 2"/>
          <p:cNvSpPr>
            <a:spLocks noGrp="1"/>
          </p:cNvSpPr>
          <p:nvPr>
            <p:ph type="subTitle" idx="1"/>
          </p:nvPr>
        </p:nvSpPr>
        <p:spPr>
          <a:xfrm>
            <a:off x="685800" y="3429000"/>
            <a:ext cx="6461760" cy="8001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2/5/2026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2/5/2026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1752600" cy="4388644"/>
          </a:xfrm>
        </p:spPr>
        <p:txBody>
          <a:bodyPr vert="eaVert" anchor="b" anchorCtr="0"/>
          <a:lstStyle/>
          <a:p>
            <a:r>
              <a:rPr lang="el-GR"/>
              <a:t>Στυλ κύριου τίτλου</a:t>
            </a:r>
            <a:endParaRPr lang="en-US" dirty="0"/>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2/5/2026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2/5/2026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5" y="4114801"/>
            <a:ext cx="7659687" cy="876300"/>
          </a:xfrm>
        </p:spPr>
        <p:txBody>
          <a:bodyPr anchor="t"/>
          <a:lstStyle>
            <a:lvl1pPr algn="l">
              <a:defRPr sz="3600" b="0" cap="all"/>
            </a:lvl1pPr>
          </a:lstStyle>
          <a:p>
            <a:r>
              <a:rPr lang="el-GR"/>
              <a:t>Στυλ κύριου τίτλου</a:t>
            </a:r>
            <a:endParaRPr lang="en-US" dirty="0"/>
          </a:p>
        </p:txBody>
      </p:sp>
      <p:sp>
        <p:nvSpPr>
          <p:cNvPr id="3" name="Text Placeholder 2"/>
          <p:cNvSpPr>
            <a:spLocks noGrp="1"/>
          </p:cNvSpPr>
          <p:nvPr>
            <p:ph type="body" idx="1"/>
          </p:nvPr>
        </p:nvSpPr>
        <p:spPr>
          <a:xfrm>
            <a:off x="722315" y="2889648"/>
            <a:ext cx="6135687" cy="12251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2/5/2026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sz="half" idx="1"/>
          </p:nvPr>
        </p:nvSpPr>
        <p:spPr>
          <a:xfrm>
            <a:off x="4572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4196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2/5/2026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4572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4572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4196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4196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Date Placeholder 6"/>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2/5/2026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2/5/2026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2/5/2026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04801" y="4121658"/>
            <a:ext cx="7772400" cy="445770"/>
          </a:xfrm>
        </p:spPr>
        <p:txBody>
          <a:bodyPr anchor="b"/>
          <a:lstStyle>
            <a:lvl1pPr algn="ctr">
              <a:defRPr sz="2200" b="1"/>
            </a:lvl1pPr>
          </a:lstStyle>
          <a:p>
            <a:r>
              <a:rPr lang="el-GR"/>
              <a:t>Στυλ κύριου τίτλου</a:t>
            </a:r>
            <a:endParaRPr lang="en-US" dirty="0"/>
          </a:p>
        </p:txBody>
      </p:sp>
      <p:sp>
        <p:nvSpPr>
          <p:cNvPr id="4" name="Text Placeholder 3"/>
          <p:cNvSpPr>
            <a:spLocks noGrp="1"/>
          </p:cNvSpPr>
          <p:nvPr>
            <p:ph type="body" sz="half" idx="2"/>
          </p:nvPr>
        </p:nvSpPr>
        <p:spPr>
          <a:xfrm>
            <a:off x="304802" y="4572000"/>
            <a:ext cx="7772401" cy="4572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2/5/2026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
        <p:nvSpPr>
          <p:cNvPr id="9" name="Content Placeholder 8"/>
          <p:cNvSpPr>
            <a:spLocks noGrp="1"/>
          </p:cNvSpPr>
          <p:nvPr>
            <p:ph sz="quarter" idx="13"/>
          </p:nvPr>
        </p:nvSpPr>
        <p:spPr>
          <a:xfrm>
            <a:off x="304800" y="285750"/>
            <a:ext cx="7772400" cy="3707130"/>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01752" y="4121458"/>
            <a:ext cx="7772400" cy="445970"/>
          </a:xfrm>
        </p:spPr>
        <p:txBody>
          <a:bodyPr anchor="b"/>
          <a:lstStyle>
            <a:lvl1pPr algn="ctr">
              <a:defRPr sz="2200" b="1">
                <a:ln>
                  <a:noFill/>
                </a:ln>
                <a:solidFill>
                  <a:schemeClr val="tx2"/>
                </a:solidFill>
              </a:defRPr>
            </a:lvl1pPr>
          </a:lstStyle>
          <a:p>
            <a:r>
              <a:rPr lang="el-GR"/>
              <a:t>Στυλ κύριου τίτλου</a:t>
            </a:r>
            <a:endParaRPr lang="en-US" dirty="0"/>
          </a:p>
        </p:txBody>
      </p:sp>
      <p:sp>
        <p:nvSpPr>
          <p:cNvPr id="3" name="Picture Placeholder 2"/>
          <p:cNvSpPr>
            <a:spLocks noGrp="1"/>
          </p:cNvSpPr>
          <p:nvPr>
            <p:ph type="pic" idx="1"/>
          </p:nvPr>
        </p:nvSpPr>
        <p:spPr>
          <a:xfrm>
            <a:off x="0" y="0"/>
            <a:ext cx="8458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301752" y="4572000"/>
            <a:ext cx="7772400" cy="45948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8" name="Date Placeholder 7"/>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2/5/2026</a:t>
            </a:fld>
            <a:endParaRPr lang="en-US"/>
          </a:p>
        </p:txBody>
      </p:sp>
      <p:sp>
        <p:nvSpPr>
          <p:cNvPr id="9" name="Slide Number Placeholder 8"/>
          <p:cNvSpPr>
            <a:spLocks noGrp="1"/>
          </p:cNvSpPr>
          <p:nvPr>
            <p:ph type="sldNum" sz="quarter" idx="11"/>
          </p:nvPr>
        </p:nvSpPr>
        <p:spPr/>
        <p:txBody>
          <a:bodyPr/>
          <a:lstStyle/>
          <a:p>
            <a:fld id="{69E29E33-B620-47F9-BB04-8846C2A5AFCC}" type="slidenum">
              <a:rPr kumimoji="0" lang="en-US" smtClean="0"/>
              <a:pPr eaLnBrk="1" latinLnBrk="0" hangingPunct="1"/>
              <a:t>‹#›</a:t>
            </a:fld>
            <a:endParaRPr kumimoji="0" lang="en-US"/>
          </a:p>
        </p:txBody>
      </p:sp>
      <p:sp>
        <p:nvSpPr>
          <p:cNvPr id="10" name="Footer Placeholder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7620000" cy="857250"/>
          </a:xfrm>
          <a:prstGeom prst="rect">
            <a:avLst/>
          </a:prstGeom>
        </p:spPr>
        <p:txBody>
          <a:bodyPr vert="horz" lIns="91440" tIns="45720" rIns="91440" bIns="45720" rtlCol="0" anchor="ctr">
            <a:noAutofit/>
          </a:bodyPr>
          <a:lstStyle/>
          <a:p>
            <a:r>
              <a:rPr lang="el-GR"/>
              <a:t>Στυλ κύριου τίτλου</a:t>
            </a:r>
            <a:endParaRPr lang="en-US" dirty="0"/>
          </a:p>
        </p:txBody>
      </p:sp>
      <p:sp>
        <p:nvSpPr>
          <p:cNvPr id="3" name="Text Placeholder 2"/>
          <p:cNvSpPr>
            <a:spLocks noGrp="1"/>
          </p:cNvSpPr>
          <p:nvPr>
            <p:ph type="body" idx="1"/>
          </p:nvPr>
        </p:nvSpPr>
        <p:spPr>
          <a:xfrm>
            <a:off x="457200" y="1200150"/>
            <a:ext cx="7620000" cy="3600450"/>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Rectangle 6"/>
          <p:cNvSpPr/>
          <p:nvPr/>
        </p:nvSpPr>
        <p:spPr>
          <a:xfrm>
            <a:off x="8458200" y="0"/>
            <a:ext cx="6858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4114800"/>
            <a:ext cx="685800" cy="514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4236720"/>
            <a:ext cx="548640" cy="29718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9E29E33-B620-47F9-BB04-8846C2A5AFCC}" type="slidenum">
              <a:rPr kumimoji="0" lang="en-US" smtClean="0"/>
              <a:pPr eaLnBrk="1" latinLnBrk="0" hangingPunct="1"/>
              <a:t>‹#›</a:t>
            </a:fld>
            <a:endParaRPr kumimoji="0" lang="en-US" dirty="0">
              <a:solidFill>
                <a:schemeClr val="tx1">
                  <a:shade val="50000"/>
                </a:schemeClr>
              </a:solidFill>
            </a:endParaRPr>
          </a:p>
        </p:txBody>
      </p:sp>
      <p:sp>
        <p:nvSpPr>
          <p:cNvPr id="5" name="Footer Placeholder 4"/>
          <p:cNvSpPr>
            <a:spLocks noGrp="1"/>
          </p:cNvSpPr>
          <p:nvPr>
            <p:ph type="ftr" sz="quarter" idx="3"/>
          </p:nvPr>
        </p:nvSpPr>
        <p:spPr>
          <a:xfrm rot="16200000">
            <a:off x="7882823" y="2990850"/>
            <a:ext cx="1775461" cy="365760"/>
          </a:xfrm>
          <a:prstGeom prst="rect">
            <a:avLst/>
          </a:prstGeom>
        </p:spPr>
        <p:txBody>
          <a:bodyPr vert="horz" lIns="91440" tIns="45720" rIns="91440" bIns="45720" rtlCol="0" anchor="ctr"/>
          <a:lstStyle>
            <a:lvl1pPr algn="r">
              <a:defRPr sz="1200">
                <a:solidFill>
                  <a:schemeClr val="bg2"/>
                </a:solidFill>
              </a:defRPr>
            </a:lvl1pPr>
          </a:lstStyle>
          <a:p>
            <a:endParaRPr kumimoji="0" lang="en-US">
              <a:solidFill>
                <a:schemeClr val="tx1">
                  <a:shade val="50000"/>
                </a:schemeClr>
              </a:solidFill>
            </a:endParaRPr>
          </a:p>
        </p:txBody>
      </p:sp>
      <p:sp>
        <p:nvSpPr>
          <p:cNvPr id="4" name="Date Placeholder 3"/>
          <p:cNvSpPr>
            <a:spLocks noGrp="1"/>
          </p:cNvSpPr>
          <p:nvPr>
            <p:ph type="dt" sz="half" idx="2"/>
          </p:nvPr>
        </p:nvSpPr>
        <p:spPr>
          <a:xfrm rot="16200000">
            <a:off x="7856154" y="1188720"/>
            <a:ext cx="1828799" cy="365760"/>
          </a:xfrm>
          <a:prstGeom prst="rect">
            <a:avLst/>
          </a:prstGeom>
        </p:spPr>
        <p:txBody>
          <a:bodyPr vert="horz" lIns="91440" tIns="45720" rIns="91440" bIns="45720" rtlCol="0" anchor="ctr"/>
          <a:lstStyle>
            <a:lvl1pPr algn="l">
              <a:defRPr sz="1200">
                <a:solidFill>
                  <a:schemeClr val="bg2"/>
                </a:solidFill>
              </a:defRPr>
            </a:lvl1pPr>
          </a:lstStyle>
          <a:p>
            <a:pPr eaLnBrk="1" latinLnBrk="0" hangingPunct="1"/>
            <a:fld id="{7CB97365-EBCA-4027-87D5-99FC1D4DF0BB}" type="datetimeFigureOut">
              <a:rPr lang="en-US" smtClean="0"/>
              <a:pPr eaLnBrk="1" latinLnBrk="0" hangingPunct="1"/>
              <a:t>2/5/2026</a:t>
            </a:fld>
            <a:endParaRPr lang="en-US">
              <a:solidFill>
                <a:schemeClr val="tx1">
                  <a:shade val="50000"/>
                </a:schemeClr>
              </a:solidFill>
            </a:endParaRPr>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1">
            <a:extLst>
              <a:ext uri="{FF2B5EF4-FFF2-40B4-BE49-F238E27FC236}">
                <a16:creationId xmlns:a16="http://schemas.microsoft.com/office/drawing/2014/main" id="{E0849C69-088E-50B8-8E04-43D5E0292111}"/>
              </a:ext>
            </a:extLst>
          </p:cNvPr>
          <p:cNvSpPr>
            <a:spLocks noGrp="1"/>
          </p:cNvSpPr>
          <p:nvPr>
            <p:ph type="title"/>
          </p:nvPr>
        </p:nvSpPr>
        <p:spPr>
          <a:xfrm>
            <a:off x="395536" y="195487"/>
            <a:ext cx="7620000" cy="2050528"/>
          </a:xfrm>
        </p:spPr>
        <p:txBody>
          <a:bodyPr/>
          <a:lstStyle/>
          <a:p>
            <a:pPr algn="ctr"/>
            <a:r>
              <a:rPr lang="el-GR" sz="2200" b="1" dirty="0">
                <a:solidFill>
                  <a:schemeClr val="accent2">
                    <a:lumMod val="50000"/>
                  </a:schemeClr>
                </a:solidFill>
                <a:latin typeface="Cambria" panose="02040503050406030204" pitchFamily="18" charset="0"/>
                <a:ea typeface="Cambria" panose="02040503050406030204" pitchFamily="18" charset="0"/>
              </a:rPr>
              <a:t>Η πρωτοβάθμια πολιτική δίκη στην τακτική και τις ειδικές διαδικασίες μετά τους Ν. 5221/2025 και 5264/2025 : </a:t>
            </a:r>
            <a:br>
              <a:rPr lang="el-GR" sz="2200" b="1" dirty="0">
                <a:solidFill>
                  <a:schemeClr val="accent2">
                    <a:lumMod val="50000"/>
                  </a:schemeClr>
                </a:solidFill>
                <a:latin typeface="Cambria" panose="02040503050406030204" pitchFamily="18" charset="0"/>
                <a:ea typeface="Cambria" panose="02040503050406030204" pitchFamily="18" charset="0"/>
              </a:rPr>
            </a:br>
            <a:r>
              <a:rPr lang="el-GR" sz="2200" b="1" dirty="0">
                <a:solidFill>
                  <a:schemeClr val="accent2">
                    <a:lumMod val="50000"/>
                  </a:schemeClr>
                </a:solidFill>
                <a:latin typeface="Cambria" panose="02040503050406030204" pitchFamily="18" charset="0"/>
                <a:ea typeface="Cambria" panose="02040503050406030204" pitchFamily="18" charset="0"/>
              </a:rPr>
              <a:t>Οι κρίσιμες τροποποιήσεις και η φυσιογνωμία της πολιτικής δίκης υπό το πρίσμα των νέων διατάξεων</a:t>
            </a:r>
          </a:p>
        </p:txBody>
      </p:sp>
      <p:sp>
        <p:nvSpPr>
          <p:cNvPr id="9" name="Θέση περιεχομένου 2">
            <a:extLst>
              <a:ext uri="{FF2B5EF4-FFF2-40B4-BE49-F238E27FC236}">
                <a16:creationId xmlns:a16="http://schemas.microsoft.com/office/drawing/2014/main" id="{B25C523B-A893-85C3-5FC6-FC7D70DF4796}"/>
              </a:ext>
            </a:extLst>
          </p:cNvPr>
          <p:cNvSpPr>
            <a:spLocks noGrp="1"/>
          </p:cNvSpPr>
          <p:nvPr>
            <p:ph idx="1"/>
          </p:nvPr>
        </p:nvSpPr>
        <p:spPr>
          <a:xfrm>
            <a:off x="467544" y="2246015"/>
            <a:ext cx="7859216" cy="2804914"/>
          </a:xfrm>
        </p:spPr>
        <p:txBody>
          <a:bodyPr>
            <a:normAutofit lnSpcReduction="10000"/>
          </a:bodyPr>
          <a:lstStyle/>
          <a:p>
            <a:pPr marL="114300" indent="0">
              <a:buNone/>
            </a:pPr>
            <a:endParaRPr lang="el-GR" sz="1800" b="1" dirty="0">
              <a:solidFill>
                <a:schemeClr val="accent2">
                  <a:lumMod val="50000"/>
                </a:schemeClr>
              </a:solidFill>
              <a:latin typeface="+mj-lt"/>
            </a:endParaRPr>
          </a:p>
          <a:p>
            <a:pPr marL="114300" indent="0">
              <a:buNone/>
            </a:pPr>
            <a:r>
              <a:rPr lang="el-GR" sz="1800" b="1" dirty="0">
                <a:solidFill>
                  <a:schemeClr val="accent2">
                    <a:lumMod val="50000"/>
                  </a:schemeClr>
                </a:solidFill>
                <a:latin typeface="+mj-lt"/>
              </a:rPr>
              <a:t>Γιώργος Λαζαρίδης</a:t>
            </a:r>
          </a:p>
          <a:p>
            <a:pPr marL="114300" indent="0">
              <a:buNone/>
            </a:pPr>
            <a:r>
              <a:rPr lang="el-GR" sz="1700" dirty="0">
                <a:solidFill>
                  <a:schemeClr val="accent2">
                    <a:lumMod val="50000"/>
                  </a:schemeClr>
                </a:solidFill>
                <a:latin typeface="+mj-lt"/>
              </a:rPr>
              <a:t>Πρόεδρος Πρωτοδικών</a:t>
            </a:r>
            <a:r>
              <a:rPr lang="en-US" sz="1700" dirty="0">
                <a:solidFill>
                  <a:schemeClr val="accent2">
                    <a:lumMod val="50000"/>
                  </a:schemeClr>
                </a:solidFill>
                <a:latin typeface="+mj-lt"/>
              </a:rPr>
              <a:t>,</a:t>
            </a:r>
            <a:endParaRPr lang="el-GR" sz="1700" dirty="0">
              <a:solidFill>
                <a:schemeClr val="accent2">
                  <a:lumMod val="50000"/>
                </a:schemeClr>
              </a:solidFill>
              <a:latin typeface="+mj-lt"/>
            </a:endParaRPr>
          </a:p>
          <a:p>
            <a:pPr marL="114300" indent="0">
              <a:buNone/>
            </a:pPr>
            <a:endParaRPr lang="el-GR" sz="1700" dirty="0">
              <a:solidFill>
                <a:schemeClr val="accent2">
                  <a:lumMod val="50000"/>
                </a:schemeClr>
              </a:solidFill>
              <a:latin typeface="+mj-lt"/>
            </a:endParaRPr>
          </a:p>
          <a:p>
            <a:pPr marL="114300" indent="0" algn="just">
              <a:buNone/>
            </a:pPr>
            <a:r>
              <a:rPr lang="el-GR" sz="1700" dirty="0">
                <a:solidFill>
                  <a:schemeClr val="accent2">
                    <a:lumMod val="50000"/>
                  </a:schemeClr>
                </a:solidFill>
                <a:latin typeface="+mj-lt"/>
              </a:rPr>
              <a:t>Εισήγηση στην Επιστημονική Εκδήλωση - Διημερίδα του ΔΣ Ιωαννίνων </a:t>
            </a:r>
          </a:p>
          <a:p>
            <a:pPr marL="114300" indent="0" algn="just">
              <a:buNone/>
            </a:pPr>
            <a:r>
              <a:rPr lang="el-GR" sz="1700" i="1" dirty="0">
                <a:solidFill>
                  <a:schemeClr val="accent2">
                    <a:lumMod val="50000"/>
                  </a:schemeClr>
                </a:solidFill>
                <a:latin typeface="+mj-lt"/>
              </a:rPr>
              <a:t>«Οι τροποποιήσεις στο Κληρονομικό δίκαιο και στον Κώδικα Πολιτικής Δικονομίας»</a:t>
            </a:r>
          </a:p>
          <a:p>
            <a:pPr marL="114300" indent="0" algn="just">
              <a:buNone/>
            </a:pPr>
            <a:endParaRPr lang="el-GR" sz="1700" dirty="0">
              <a:solidFill>
                <a:schemeClr val="accent2">
                  <a:lumMod val="50000"/>
                </a:schemeClr>
              </a:solidFill>
              <a:latin typeface="+mj-lt"/>
            </a:endParaRPr>
          </a:p>
          <a:p>
            <a:pPr marL="114300" indent="0" algn="just">
              <a:buNone/>
            </a:pPr>
            <a:r>
              <a:rPr lang="el-GR" sz="1700" dirty="0">
                <a:solidFill>
                  <a:schemeClr val="accent2">
                    <a:lumMod val="50000"/>
                  </a:schemeClr>
                </a:solidFill>
                <a:latin typeface="+mj-lt"/>
              </a:rPr>
              <a:t>Ιωάννινα, 07.02.2026 </a:t>
            </a:r>
          </a:p>
          <a:p>
            <a:pPr marL="114300" indent="0" algn="ctr">
              <a:buNone/>
            </a:pPr>
            <a:r>
              <a:rPr lang="el-GR" sz="2400" b="1" dirty="0">
                <a:solidFill>
                  <a:schemeClr val="accent2">
                    <a:lumMod val="50000"/>
                  </a:schemeClr>
                </a:solidFill>
              </a:rPr>
              <a:t> </a:t>
            </a:r>
          </a:p>
          <a:p>
            <a:endParaRPr lang="el-GR" dirty="0"/>
          </a:p>
        </p:txBody>
      </p:sp>
    </p:spTree>
    <p:extLst>
      <p:ext uri="{BB962C8B-B14F-4D97-AF65-F5344CB8AC3E}">
        <p14:creationId xmlns:p14="http://schemas.microsoft.com/office/powerpoint/2010/main" val="4051194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DC68A-1B04-4C1A-9D03-513B965AC1CD}"/>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B5D377E5-BE59-D16B-2BC2-7C4A2EFC166C}"/>
              </a:ext>
            </a:extLst>
          </p:cNvPr>
          <p:cNvSpPr>
            <a:spLocks noGrp="1"/>
          </p:cNvSpPr>
          <p:nvPr>
            <p:ph type="title"/>
          </p:nvPr>
        </p:nvSpPr>
        <p:spPr>
          <a:xfrm>
            <a:off x="0" y="0"/>
            <a:ext cx="8676456" cy="411510"/>
          </a:xfrm>
          <a:solidFill>
            <a:schemeClr val="accent1"/>
          </a:solidFill>
        </p:spPr>
        <p:txBody>
          <a:bodyPr/>
          <a:lstStyle/>
          <a:p>
            <a:pPr algn="ctr"/>
            <a:r>
              <a:rPr lang="el-GR" sz="1700" b="1" spc="300" dirty="0">
                <a:solidFill>
                  <a:schemeClr val="bg1"/>
                </a:solidFill>
              </a:rPr>
              <a:t>4. Ζητήματα προσδιορισμού δικασίμου ΙΙ</a:t>
            </a:r>
          </a:p>
        </p:txBody>
      </p:sp>
      <p:graphicFrame>
        <p:nvGraphicFramePr>
          <p:cNvPr id="2" name="Πίνακας 1">
            <a:extLst>
              <a:ext uri="{FF2B5EF4-FFF2-40B4-BE49-F238E27FC236}">
                <a16:creationId xmlns:a16="http://schemas.microsoft.com/office/drawing/2014/main" id="{89586983-AA5A-AD96-B676-EC77F7653234}"/>
              </a:ext>
            </a:extLst>
          </p:cNvPr>
          <p:cNvGraphicFramePr>
            <a:graphicFrameLocks noGrp="1"/>
          </p:cNvGraphicFramePr>
          <p:nvPr>
            <p:extLst>
              <p:ext uri="{D42A27DB-BD31-4B8C-83A1-F6EECF244321}">
                <p14:modId xmlns:p14="http://schemas.microsoft.com/office/powerpoint/2010/main" val="2923279333"/>
              </p:ext>
            </p:extLst>
          </p:nvPr>
        </p:nvGraphicFramePr>
        <p:xfrm>
          <a:off x="0" y="411510"/>
          <a:ext cx="8676457" cy="4731990"/>
        </p:xfrm>
        <a:graphic>
          <a:graphicData uri="http://schemas.openxmlformats.org/drawingml/2006/table">
            <a:tbl>
              <a:tblPr firstRow="1" bandRow="1">
                <a:tableStyleId>{5C22544A-7EE6-4342-B048-85BDC9FD1C3A}</a:tableStyleId>
              </a:tblPr>
              <a:tblGrid>
                <a:gridCol w="8676457">
                  <a:extLst>
                    <a:ext uri="{9D8B030D-6E8A-4147-A177-3AD203B41FA5}">
                      <a16:colId xmlns:a16="http://schemas.microsoft.com/office/drawing/2014/main" val="2463421361"/>
                    </a:ext>
                  </a:extLst>
                </a:gridCol>
              </a:tblGrid>
              <a:tr h="4731990">
                <a:tc>
                  <a:txBody>
                    <a:bodyPr/>
                    <a:lstStyle/>
                    <a:p>
                      <a:pPr marL="285750" indent="-285750" algn="just">
                        <a:lnSpc>
                          <a:spcPct val="100000"/>
                        </a:lnSpc>
                        <a:buFont typeface="Wingdings" panose="05000000000000000000" pitchFamily="2" charset="2"/>
                        <a:buChar char="Ø"/>
                      </a:pPr>
                      <a:r>
                        <a:rPr lang="el-GR" sz="1600" dirty="0">
                          <a:solidFill>
                            <a:srgbClr val="002060"/>
                          </a:solidFill>
                          <a:latin typeface="+mj-lt"/>
                        </a:rPr>
                        <a:t>Ζήτημα Α</a:t>
                      </a:r>
                      <a:r>
                        <a:rPr lang="el-GR" sz="1600" dirty="0">
                          <a:solidFill>
                            <a:schemeClr val="tx1">
                              <a:lumMod val="75000"/>
                              <a:lumOff val="25000"/>
                            </a:schemeClr>
                          </a:solidFill>
                          <a:latin typeface="+mj-lt"/>
                        </a:rPr>
                        <a:t> : Λήξη 210 ημερών </a:t>
                      </a:r>
                      <a:r>
                        <a:rPr lang="el-GR" sz="1600" u="sng" dirty="0">
                          <a:solidFill>
                            <a:schemeClr val="tx1">
                              <a:lumMod val="75000"/>
                              <a:lumOff val="25000"/>
                            </a:schemeClr>
                          </a:solidFill>
                          <a:latin typeface="+mj-lt"/>
                        </a:rPr>
                        <a:t>εντός θερινών τμημάτων</a:t>
                      </a:r>
                      <a:r>
                        <a:rPr lang="el-GR" sz="1600" dirty="0">
                          <a:solidFill>
                            <a:schemeClr val="tx1">
                              <a:lumMod val="75000"/>
                              <a:lumOff val="25000"/>
                            </a:schemeClr>
                          </a:solidFill>
                          <a:latin typeface="+mj-lt"/>
                        </a:rPr>
                        <a:t> --- Αναστολή προθεσμιών (για προτάσεις) τον Αύγουστο, αλλά και επί Δημοσίου 1.7-15.9 κλπ.: Προσδιορισμός ;</a:t>
                      </a:r>
                    </a:p>
                    <a:p>
                      <a:pPr marL="0" indent="0" algn="just">
                        <a:lnSpc>
                          <a:spcPct val="100000"/>
                        </a:lnSpc>
                        <a:buFont typeface="Wingdings" panose="05000000000000000000" pitchFamily="2" charset="2"/>
                        <a:buNone/>
                      </a:pPr>
                      <a:r>
                        <a:rPr lang="el-GR" sz="1600" dirty="0">
                          <a:solidFill>
                            <a:schemeClr val="tx1">
                              <a:lumMod val="75000"/>
                              <a:lumOff val="25000"/>
                            </a:schemeClr>
                          </a:solidFill>
                          <a:latin typeface="+mj-lt"/>
                        </a:rPr>
                        <a:t>                          </a:t>
                      </a:r>
                      <a:r>
                        <a:rPr lang="el-GR" sz="1600" dirty="0">
                          <a:solidFill>
                            <a:srgbClr val="002060"/>
                          </a:solidFill>
                          <a:latin typeface="+mj-lt"/>
                        </a:rPr>
                        <a:t>Η λογική + ο ΚΟΔΚΔΛ επιτάσσουν </a:t>
                      </a:r>
                      <a:r>
                        <a:rPr lang="el-GR" sz="1600" u="sng" dirty="0">
                          <a:solidFill>
                            <a:srgbClr val="002060"/>
                          </a:solidFill>
                          <a:latin typeface="+mj-lt"/>
                        </a:rPr>
                        <a:t>ερμηνευτικά αναστολή της προθεσμίας</a:t>
                      </a:r>
                      <a:r>
                        <a:rPr lang="el-GR" sz="1600" dirty="0">
                          <a:solidFill>
                            <a:srgbClr val="002060"/>
                          </a:solidFill>
                          <a:latin typeface="+mj-lt"/>
                        </a:rPr>
                        <a:t> του         </a:t>
                      </a:r>
                    </a:p>
                    <a:p>
                      <a:pPr marL="0" indent="0" algn="just">
                        <a:lnSpc>
                          <a:spcPct val="100000"/>
                        </a:lnSpc>
                        <a:buFont typeface="Wingdings" panose="05000000000000000000" pitchFamily="2" charset="2"/>
                        <a:buNone/>
                      </a:pPr>
                      <a:r>
                        <a:rPr lang="el-GR" sz="1600" dirty="0">
                          <a:solidFill>
                            <a:srgbClr val="002060"/>
                          </a:solidFill>
                          <a:latin typeface="+mj-lt"/>
                        </a:rPr>
                        <a:t>                         άρ. 215 παρ. 1 ΚΠολΔ </a:t>
                      </a:r>
                      <a:r>
                        <a:rPr lang="el-GR" sz="1600" u="sng" dirty="0">
                          <a:solidFill>
                            <a:srgbClr val="002060"/>
                          </a:solidFill>
                          <a:latin typeface="+mj-lt"/>
                        </a:rPr>
                        <a:t>από 1.7 έως 15.9</a:t>
                      </a:r>
                      <a:r>
                        <a:rPr lang="el-GR" sz="1600" dirty="0">
                          <a:solidFill>
                            <a:srgbClr val="002060"/>
                          </a:solidFill>
                          <a:latin typeface="+mj-lt"/>
                        </a:rPr>
                        <a:t> </a:t>
                      </a:r>
                      <a:r>
                        <a:rPr lang="el-GR" sz="1600" dirty="0">
                          <a:solidFill>
                            <a:schemeClr val="tx1">
                              <a:lumMod val="75000"/>
                              <a:lumOff val="25000"/>
                            </a:schemeClr>
                          </a:solidFill>
                          <a:latin typeface="+mj-lt"/>
                        </a:rPr>
                        <a:t>! </a:t>
                      </a:r>
                      <a:r>
                        <a:rPr lang="el-GR" sz="1600" dirty="0">
                          <a:solidFill>
                            <a:srgbClr val="00B050"/>
                          </a:solidFill>
                          <a:latin typeface="+mj-lt"/>
                        </a:rPr>
                        <a:t>ΣΧΕΔΙΟ ΝΟΜΟΥ : Η χαμένη μάλλον ευκαιρία : Αλλάζει το 147, αλλά δεν προστίθεται έστω το 215 παρ. 1 ΚΠολΔ ρητά</a:t>
                      </a:r>
                    </a:p>
                    <a:p>
                      <a:pPr marL="285750" indent="-285750" algn="just">
                        <a:lnSpc>
                          <a:spcPct val="100000"/>
                        </a:lnSpc>
                        <a:buFont typeface="Wingdings" panose="05000000000000000000" pitchFamily="2" charset="2"/>
                        <a:buChar char="Ø"/>
                      </a:pPr>
                      <a:r>
                        <a:rPr lang="el-GR" sz="1600" dirty="0">
                          <a:solidFill>
                            <a:srgbClr val="002060"/>
                          </a:solidFill>
                          <a:latin typeface="+mj-lt"/>
                        </a:rPr>
                        <a:t>ΖΗΤΗΜΑ Β</a:t>
                      </a:r>
                      <a:r>
                        <a:rPr lang="el-GR" sz="1600" dirty="0">
                          <a:solidFill>
                            <a:schemeClr val="tx1">
                              <a:lumMod val="75000"/>
                              <a:lumOff val="25000"/>
                            </a:schemeClr>
                          </a:solidFill>
                          <a:latin typeface="+mj-lt"/>
                        </a:rPr>
                        <a:t> (Οργανωτικό) : </a:t>
                      </a:r>
                      <a:r>
                        <a:rPr lang="el-GR" sz="1600" dirty="0">
                          <a:solidFill>
                            <a:srgbClr val="002060"/>
                          </a:solidFill>
                          <a:latin typeface="+mj-lt"/>
                        </a:rPr>
                        <a:t>Δυσχέρεια στη συγκρότηση πινακίων με ισόρροπη αναλογία </a:t>
                      </a:r>
                      <a:r>
                        <a:rPr lang="el-GR" sz="1600" dirty="0">
                          <a:solidFill>
                            <a:schemeClr val="tx1">
                              <a:lumMod val="75000"/>
                              <a:lumOff val="25000"/>
                            </a:schemeClr>
                          </a:solidFill>
                          <a:latin typeface="+mj-lt"/>
                        </a:rPr>
                        <a:t>αντιμωλία ή ερήμην δικαζόμενων υποθέσεων (Άδηλη η εξέλιξη της δίκης στο στάδιο προσδιορισμού) = Δυσχερέστερη η ισόρροπη χρέωση </a:t>
                      </a:r>
                    </a:p>
                    <a:p>
                      <a:pPr marL="285750" indent="-285750" algn="just">
                        <a:lnSpc>
                          <a:spcPct val="100000"/>
                        </a:lnSpc>
                        <a:buFont typeface="Wingdings" panose="05000000000000000000" pitchFamily="2" charset="2"/>
                        <a:buChar char="Ø"/>
                      </a:pPr>
                      <a:endParaRPr lang="el-GR" sz="1600" dirty="0">
                        <a:solidFill>
                          <a:schemeClr val="tx1">
                            <a:lumMod val="75000"/>
                            <a:lumOff val="25000"/>
                          </a:schemeClr>
                        </a:solidFill>
                        <a:latin typeface="+mj-lt"/>
                      </a:endParaRPr>
                    </a:p>
                    <a:p>
                      <a:pPr marL="285750" indent="-285750" algn="just">
                        <a:lnSpc>
                          <a:spcPct val="100000"/>
                        </a:lnSpc>
                        <a:buFont typeface="Wingdings" panose="05000000000000000000" pitchFamily="2" charset="2"/>
                        <a:buChar char="Ø"/>
                      </a:pPr>
                      <a:r>
                        <a:rPr lang="el-GR" sz="1600" dirty="0">
                          <a:solidFill>
                            <a:srgbClr val="C00000"/>
                          </a:solidFill>
                          <a:latin typeface="+mj-lt"/>
                        </a:rPr>
                        <a:t>ΖΗΤΗΜΑ Γ</a:t>
                      </a:r>
                      <a:r>
                        <a:rPr lang="el-GR" sz="1600" dirty="0">
                          <a:solidFill>
                            <a:schemeClr val="tx1">
                              <a:lumMod val="75000"/>
                              <a:lumOff val="25000"/>
                            </a:schemeClr>
                          </a:solidFill>
                          <a:latin typeface="+mj-lt"/>
                        </a:rPr>
                        <a:t> : </a:t>
                      </a:r>
                      <a:r>
                        <a:rPr lang="el-GR" sz="1600" dirty="0">
                          <a:solidFill>
                            <a:srgbClr val="C00000"/>
                          </a:solidFill>
                          <a:latin typeface="+mj-lt"/>
                        </a:rPr>
                        <a:t>Απαλοιφή (εκ παραδρομής ; ) της ρύθμισης του άλλοτε 237 παρ. 8 ότι η εγγραφή στο πινάκιο από τον Γραμματέα μετά τη χρέωση ισχύει ως κλήτευση όλων των διαδίκων.</a:t>
                      </a:r>
                      <a:r>
                        <a:rPr lang="el-GR" sz="1600" dirty="0">
                          <a:solidFill>
                            <a:schemeClr val="tx1">
                              <a:lumMod val="75000"/>
                              <a:lumOff val="25000"/>
                            </a:schemeClr>
                          </a:solidFill>
                          <a:latin typeface="+mj-lt"/>
                        </a:rPr>
                        <a:t> </a:t>
                      </a:r>
                      <a:r>
                        <a:rPr lang="en-US" sz="1600" dirty="0">
                          <a:solidFill>
                            <a:schemeClr val="tx1">
                              <a:lumMod val="75000"/>
                              <a:lumOff val="25000"/>
                            </a:schemeClr>
                          </a:solidFill>
                          <a:latin typeface="+mj-lt"/>
                        </a:rPr>
                        <a:t>De lege lata </a:t>
                      </a:r>
                      <a:r>
                        <a:rPr lang="el-GR" sz="1600" dirty="0">
                          <a:solidFill>
                            <a:schemeClr val="tx1">
                              <a:lumMod val="75000"/>
                              <a:lumOff val="25000"/>
                            </a:schemeClr>
                          </a:solidFill>
                          <a:latin typeface="+mj-lt"/>
                        </a:rPr>
                        <a:t>απαιτείται επίδοση + κλήση πλέον ; Μάλλον παραδρομή </a:t>
                      </a:r>
                    </a:p>
                    <a:p>
                      <a:pPr marL="285750" indent="-285750" algn="just">
                        <a:lnSpc>
                          <a:spcPct val="100000"/>
                        </a:lnSpc>
                        <a:buFont typeface="Wingdings" panose="05000000000000000000" pitchFamily="2" charset="2"/>
                        <a:buChar char="Ø"/>
                      </a:pPr>
                      <a:endParaRPr lang="el-GR" sz="1600" dirty="0">
                        <a:solidFill>
                          <a:srgbClr val="002060"/>
                        </a:solidFill>
                        <a:latin typeface="+mj-lt"/>
                      </a:endParaRPr>
                    </a:p>
                    <a:p>
                      <a:pPr marL="285750" indent="-285750" algn="just">
                        <a:lnSpc>
                          <a:spcPct val="100000"/>
                        </a:lnSpc>
                        <a:buFont typeface="Wingdings" panose="05000000000000000000" pitchFamily="2" charset="2"/>
                        <a:buChar char="Ø"/>
                      </a:pPr>
                      <a:r>
                        <a:rPr lang="el-GR" sz="1600" dirty="0">
                          <a:solidFill>
                            <a:srgbClr val="002060"/>
                          </a:solidFill>
                          <a:latin typeface="+mj-lt"/>
                        </a:rPr>
                        <a:t>ΠΡΟΣΟΧΗ</a:t>
                      </a:r>
                      <a:r>
                        <a:rPr lang="el-GR" sz="1600" dirty="0">
                          <a:solidFill>
                            <a:schemeClr val="tx1">
                              <a:lumMod val="75000"/>
                              <a:lumOff val="25000"/>
                            </a:schemeClr>
                          </a:solidFill>
                          <a:latin typeface="+mj-lt"/>
                        </a:rPr>
                        <a:t> :  Γενικός κανόνας στο άρ. 237 παρ. 1 (σε σύνδεση με άρ. 215) ΚΠολΔ :</a:t>
                      </a:r>
                    </a:p>
                    <a:p>
                      <a:pPr marL="0" indent="0" algn="just">
                        <a:lnSpc>
                          <a:spcPct val="100000"/>
                        </a:lnSpc>
                        <a:buFont typeface="Wingdings" panose="05000000000000000000" pitchFamily="2" charset="2"/>
                        <a:buNone/>
                      </a:pPr>
                      <a:r>
                        <a:rPr lang="el-GR" sz="1600" dirty="0">
                          <a:solidFill>
                            <a:schemeClr val="tx1">
                              <a:lumMod val="75000"/>
                              <a:lumOff val="25000"/>
                            </a:schemeClr>
                          </a:solidFill>
                          <a:latin typeface="+mj-lt"/>
                        </a:rPr>
                        <a:t>               </a:t>
                      </a:r>
                      <a:r>
                        <a:rPr lang="el-GR" sz="1600" dirty="0">
                          <a:solidFill>
                            <a:srgbClr val="002060"/>
                          </a:solidFill>
                          <a:latin typeface="+mj-lt"/>
                        </a:rPr>
                        <a:t>Επί κλήσης + επαναφοράς</a:t>
                      </a:r>
                      <a:r>
                        <a:rPr lang="el-GR" sz="1600" dirty="0">
                          <a:solidFill>
                            <a:schemeClr val="tx1">
                              <a:lumMod val="75000"/>
                              <a:lumOff val="25000"/>
                            </a:schemeClr>
                          </a:solidFill>
                          <a:latin typeface="+mj-lt"/>
                        </a:rPr>
                        <a:t> υπόθεσης προς συζήτηση : </a:t>
                      </a:r>
                      <a:r>
                        <a:rPr lang="el-GR" sz="1600" dirty="0">
                          <a:solidFill>
                            <a:srgbClr val="002060"/>
                          </a:solidFill>
                          <a:latin typeface="+mj-lt"/>
                        </a:rPr>
                        <a:t>Τηρείται ο άμεσος προσδιορισμός σε ως 210 μέρες και το χρονοδιάγραμμα της τακτικής διαδικασίας</a:t>
                      </a:r>
                      <a:r>
                        <a:rPr lang="el-GR" sz="1600" dirty="0">
                          <a:solidFill>
                            <a:schemeClr val="tx1">
                              <a:lumMod val="75000"/>
                              <a:lumOff val="25000"/>
                            </a:schemeClr>
                          </a:solidFill>
                          <a:latin typeface="+mj-lt"/>
                        </a:rPr>
                        <a:t>, που υφίσταται και επί της το πρώτον κατάθεσης αγωγής </a:t>
                      </a:r>
                      <a:r>
                        <a:rPr lang="el-GR" sz="1600" u="sng" dirty="0">
                          <a:solidFill>
                            <a:srgbClr val="002060"/>
                          </a:solidFill>
                          <a:latin typeface="+mj-lt"/>
                        </a:rPr>
                        <a:t>ιδία για τις</a:t>
                      </a:r>
                      <a:r>
                        <a:rPr lang="el-GR" sz="1600" u="sng" dirty="0">
                          <a:solidFill>
                            <a:schemeClr val="tx1">
                              <a:lumMod val="75000"/>
                              <a:lumOff val="25000"/>
                            </a:schemeClr>
                          </a:solidFill>
                          <a:latin typeface="+mj-lt"/>
                        </a:rPr>
                        <a:t> </a:t>
                      </a:r>
                      <a:r>
                        <a:rPr lang="el-GR" sz="1600" u="sng" dirty="0">
                          <a:solidFill>
                            <a:srgbClr val="002060"/>
                          </a:solidFill>
                          <a:latin typeface="+mj-lt"/>
                        </a:rPr>
                        <a:t>προθεσμίες προτάσεων</a:t>
                      </a:r>
                      <a:r>
                        <a:rPr lang="el-GR" sz="1600" dirty="0">
                          <a:solidFill>
                            <a:srgbClr val="002060"/>
                          </a:solidFill>
                          <a:latin typeface="+mj-lt"/>
                        </a:rPr>
                        <a:t> </a:t>
                      </a:r>
                    </a:p>
                    <a:p>
                      <a:pPr marL="285750" indent="-285750" algn="just">
                        <a:lnSpc>
                          <a:spcPct val="100000"/>
                        </a:lnSpc>
                        <a:buFont typeface="Wingdings" panose="05000000000000000000" pitchFamily="2" charset="2"/>
                        <a:buChar char="Ø"/>
                      </a:pPr>
                      <a:r>
                        <a:rPr lang="el-GR" sz="1600" dirty="0">
                          <a:solidFill>
                            <a:srgbClr val="002060"/>
                          </a:solidFill>
                          <a:latin typeface="+mj-lt"/>
                        </a:rPr>
                        <a:t>ΠΡΟΣΟΧΗ : ΣΥΝΑΓΟΜΕΝΕΣ ΕΜΜΕΣΩΣ ΕΞΑΙΡΕΣΕΙΣ </a:t>
                      </a:r>
                      <a:r>
                        <a:rPr lang="el-GR" sz="1600" dirty="0">
                          <a:solidFill>
                            <a:schemeClr val="tx1">
                              <a:lumMod val="75000"/>
                              <a:lumOff val="25000"/>
                            </a:schemeClr>
                          </a:solidFill>
                          <a:latin typeface="+mj-lt"/>
                        </a:rPr>
                        <a:t>: α) Άρ. </a:t>
                      </a:r>
                      <a:r>
                        <a:rPr lang="el-GR" sz="1600" dirty="0">
                          <a:solidFill>
                            <a:srgbClr val="002060"/>
                          </a:solidFill>
                          <a:latin typeface="+mj-lt"/>
                        </a:rPr>
                        <a:t>307</a:t>
                      </a:r>
                      <a:r>
                        <a:rPr lang="el-GR" sz="1600" dirty="0">
                          <a:solidFill>
                            <a:schemeClr val="tx1">
                              <a:lumMod val="75000"/>
                              <a:lumOff val="25000"/>
                            </a:schemeClr>
                          </a:solidFill>
                          <a:latin typeface="+mj-lt"/>
                        </a:rPr>
                        <a:t> ΚΠολΔ β) Άρ. </a:t>
                      </a:r>
                      <a:r>
                        <a:rPr lang="el-GR" sz="1600" dirty="0">
                          <a:solidFill>
                            <a:srgbClr val="002060"/>
                          </a:solidFill>
                          <a:latin typeface="+mj-lt"/>
                        </a:rPr>
                        <a:t>254</a:t>
                      </a:r>
                      <a:r>
                        <a:rPr lang="el-GR" sz="1600" dirty="0">
                          <a:solidFill>
                            <a:schemeClr val="tx1">
                              <a:lumMod val="75000"/>
                              <a:lumOff val="25000"/>
                            </a:schemeClr>
                          </a:solidFill>
                          <a:latin typeface="+mj-lt"/>
                        </a:rPr>
                        <a:t> ΚΠολΔ γ) Ορθότερα ερμηνευτικά και για 246 επ. και ιδία 249-250 (όπου ορθότερα κλήση)</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170589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A1DF3-4E72-1856-6343-2A0F2DE33D1D}"/>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E91E3E93-2033-5BDA-2929-9AECFA0F64EE}"/>
              </a:ext>
            </a:extLst>
          </p:cNvPr>
          <p:cNvSpPr>
            <a:spLocks noGrp="1"/>
          </p:cNvSpPr>
          <p:nvPr>
            <p:ph type="title"/>
          </p:nvPr>
        </p:nvSpPr>
        <p:spPr>
          <a:xfrm>
            <a:off x="0" y="0"/>
            <a:ext cx="8748463" cy="483518"/>
          </a:xfrm>
          <a:solidFill>
            <a:schemeClr val="accent1"/>
          </a:solidFill>
        </p:spPr>
        <p:txBody>
          <a:bodyPr/>
          <a:lstStyle/>
          <a:p>
            <a:pPr algn="ctr"/>
            <a:r>
              <a:rPr lang="el-GR" sz="1600" b="1" spc="300" dirty="0">
                <a:solidFill>
                  <a:schemeClr val="bg1"/>
                </a:solidFill>
              </a:rPr>
              <a:t>5. Παρέκβαση : α) Έλεγχος άσκησης επιδοτέας στο εξωτερικό αγωγής και β) Ζήτημα προσδιορισμού στις ειδικές διαδικασίες</a:t>
            </a:r>
          </a:p>
        </p:txBody>
      </p:sp>
      <p:graphicFrame>
        <p:nvGraphicFramePr>
          <p:cNvPr id="2" name="Πίνακας 1">
            <a:extLst>
              <a:ext uri="{FF2B5EF4-FFF2-40B4-BE49-F238E27FC236}">
                <a16:creationId xmlns:a16="http://schemas.microsoft.com/office/drawing/2014/main" id="{0DE9D45C-04C3-D1A9-E3CF-C7E293593272}"/>
              </a:ext>
            </a:extLst>
          </p:cNvPr>
          <p:cNvGraphicFramePr>
            <a:graphicFrameLocks noGrp="1"/>
          </p:cNvGraphicFramePr>
          <p:nvPr>
            <p:extLst>
              <p:ext uri="{D42A27DB-BD31-4B8C-83A1-F6EECF244321}">
                <p14:modId xmlns:p14="http://schemas.microsoft.com/office/powerpoint/2010/main" val="3693656336"/>
              </p:ext>
            </p:extLst>
          </p:nvPr>
        </p:nvGraphicFramePr>
        <p:xfrm>
          <a:off x="0" y="483518"/>
          <a:ext cx="8748463" cy="4659982"/>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659982">
                <a:tc>
                  <a:txBody>
                    <a:bodyPr/>
                    <a:lstStyle/>
                    <a:p>
                      <a:pPr marL="285750" indent="-285750" algn="just">
                        <a:lnSpc>
                          <a:spcPct val="100000"/>
                        </a:lnSpc>
                        <a:buFont typeface="Wingdings" panose="05000000000000000000" pitchFamily="2" charset="2"/>
                        <a:buChar char="Ø"/>
                      </a:pPr>
                      <a:r>
                        <a:rPr lang="el-GR" sz="1500" dirty="0">
                          <a:solidFill>
                            <a:srgbClr val="002060"/>
                          </a:solidFill>
                          <a:latin typeface="+mj-lt"/>
                        </a:rPr>
                        <a:t> ΕΠΙΔΟΣΕΙΣ ΕΞΩΤΕΡΙΚΟΥ :</a:t>
                      </a:r>
                      <a:r>
                        <a:rPr lang="el-GR" sz="1500" dirty="0">
                          <a:solidFill>
                            <a:schemeClr val="accent6">
                              <a:lumMod val="50000"/>
                            </a:schemeClr>
                          </a:solidFill>
                          <a:latin typeface="+mj-lt"/>
                        </a:rPr>
                        <a:t> </a:t>
                      </a:r>
                      <a:r>
                        <a:rPr lang="el-GR" sz="1500" u="sng" dirty="0">
                          <a:solidFill>
                            <a:srgbClr val="002060"/>
                          </a:solidFill>
                          <a:latin typeface="+mj-lt"/>
                        </a:rPr>
                        <a:t>Για τον έλεγχο τήρησης της προθεσμίας ενέργειας του άρ. 215 παρ. 2 ΚΠολΔ</a:t>
                      </a:r>
                      <a:r>
                        <a:rPr lang="el-GR" sz="1500" dirty="0">
                          <a:solidFill>
                            <a:srgbClr val="002060"/>
                          </a:solidFill>
                          <a:latin typeface="+mj-lt"/>
                        </a:rPr>
                        <a:t> </a:t>
                      </a:r>
                      <a:r>
                        <a:rPr lang="el-GR" sz="1500" dirty="0">
                          <a:solidFill>
                            <a:srgbClr val="00B050"/>
                          </a:solidFill>
                          <a:latin typeface="+mj-lt"/>
                        </a:rPr>
                        <a:t>αρκεί η επίδοση στον Εισαγγελέα</a:t>
                      </a:r>
                      <a:r>
                        <a:rPr lang="el-GR" sz="1500" dirty="0">
                          <a:solidFill>
                            <a:schemeClr val="accent6">
                              <a:lumMod val="50000"/>
                            </a:schemeClr>
                          </a:solidFill>
                          <a:latin typeface="+mj-lt"/>
                        </a:rPr>
                        <a:t> – </a:t>
                      </a:r>
                      <a:r>
                        <a:rPr lang="el-GR" sz="1500" dirty="0">
                          <a:solidFill>
                            <a:srgbClr val="C00000"/>
                          </a:solidFill>
                          <a:latin typeface="+mj-lt"/>
                        </a:rPr>
                        <a:t>Ενιαία προθεσμία επίδοσης 30 ημερών</a:t>
                      </a:r>
                      <a:r>
                        <a:rPr lang="el-GR" sz="1500" dirty="0">
                          <a:solidFill>
                            <a:schemeClr val="accent6">
                              <a:lumMod val="50000"/>
                            </a:schemeClr>
                          </a:solidFill>
                          <a:latin typeface="+mj-lt"/>
                        </a:rPr>
                        <a:t> για τον λόγο αυτό ανεξαρτήτως τόπου κατοικίας και γνωστής ή μη διαμονής εναγομένου --- Παραμένουν οι δυσχέρειες </a:t>
                      </a:r>
                      <a:r>
                        <a:rPr lang="el-GR" sz="1500" dirty="0">
                          <a:solidFill>
                            <a:srgbClr val="002060"/>
                          </a:solidFill>
                          <a:latin typeface="+mj-lt"/>
                        </a:rPr>
                        <a:t>αναφορικά με τον εναγόμενο : Κρίσιμος ο χρόνος πραγματικής επίδοσης – Πρόταση Καθηγητή Αρβανιτάκη για ανάλογη εφαρμογή 228 ΚΠολΔ !</a:t>
                      </a:r>
                    </a:p>
                    <a:p>
                      <a:pPr marL="285750" indent="-285750" algn="just">
                        <a:lnSpc>
                          <a:spcPct val="100000"/>
                        </a:lnSpc>
                        <a:buFont typeface="Wingdings" panose="05000000000000000000" pitchFamily="2" charset="2"/>
                        <a:buChar char="Ø"/>
                      </a:pPr>
                      <a:endParaRPr lang="el-GR" sz="150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l-GR" sz="1500" dirty="0">
                          <a:solidFill>
                            <a:srgbClr val="C00000"/>
                          </a:solidFill>
                          <a:latin typeface="+mj-lt"/>
                        </a:rPr>
                        <a:t>ΖΗΤΗΜΑ : Είναι αναγκαία η επίδοση της αγωγής εντός 30 ημερών από την κατάθεση στις ειδικές διαδικασίες κατ’ άρ. 215 παρ. 2 ΚΠολΔ ;</a:t>
                      </a:r>
                    </a:p>
                    <a:p>
                      <a:pPr marL="628650" indent="-285750" algn="just">
                        <a:lnSpc>
                          <a:spcPct val="100000"/>
                        </a:lnSpc>
                        <a:buFont typeface="Wingdings" panose="05000000000000000000" pitchFamily="2" charset="2"/>
                        <a:buChar char="ü"/>
                        <a:tabLst>
                          <a:tab pos="269875" algn="l"/>
                        </a:tabLst>
                      </a:pPr>
                      <a:r>
                        <a:rPr lang="el-GR" sz="1500" dirty="0">
                          <a:solidFill>
                            <a:srgbClr val="002060"/>
                          </a:solidFill>
                          <a:latin typeface="+mj-lt"/>
                        </a:rPr>
                        <a:t>Υποστηρίζετα</a:t>
                      </a:r>
                      <a:r>
                        <a:rPr lang="el-GR" sz="1500" dirty="0">
                          <a:solidFill>
                            <a:schemeClr val="accent6">
                              <a:lumMod val="50000"/>
                            </a:schemeClr>
                          </a:solidFill>
                          <a:latin typeface="+mj-lt"/>
                        </a:rPr>
                        <a:t>ι ήδη σποραδικά (με συνέπειες επί μη επίδοσης, αλλά εμφάνισης του εναγομένου κατά τη  δικάσιμο)</a:t>
                      </a:r>
                    </a:p>
                    <a:p>
                      <a:pPr marL="628650" indent="-285750" algn="just">
                        <a:lnSpc>
                          <a:spcPct val="100000"/>
                        </a:lnSpc>
                        <a:buFont typeface="Wingdings" panose="05000000000000000000" pitchFamily="2" charset="2"/>
                        <a:buChar char="ü"/>
                        <a:tabLst>
                          <a:tab pos="269875" algn="l"/>
                        </a:tabLst>
                      </a:pPr>
                      <a:r>
                        <a:rPr lang="el-GR" sz="1500" dirty="0">
                          <a:solidFill>
                            <a:srgbClr val="002060"/>
                          </a:solidFill>
                          <a:latin typeface="+mj-lt"/>
                        </a:rPr>
                        <a:t>Ορθότερα : Δεν μετεβλήθη ο κανόνας ! </a:t>
                      </a:r>
                      <a:r>
                        <a:rPr lang="el-GR" sz="1500" dirty="0">
                          <a:solidFill>
                            <a:schemeClr val="accent6">
                              <a:lumMod val="50000"/>
                            </a:schemeClr>
                          </a:solidFill>
                          <a:latin typeface="+mj-lt"/>
                        </a:rPr>
                        <a:t>Δεν απαιτείται επίδοση !!!</a:t>
                      </a:r>
                    </a:p>
                    <a:p>
                      <a:pPr marL="628650" indent="-285750" algn="just">
                        <a:lnSpc>
                          <a:spcPct val="100000"/>
                        </a:lnSpc>
                        <a:buFont typeface="Wingdings" panose="05000000000000000000" pitchFamily="2" charset="2"/>
                        <a:buChar char="ü"/>
                        <a:tabLst>
                          <a:tab pos="269875" algn="l"/>
                        </a:tabLst>
                      </a:pPr>
                      <a:r>
                        <a:rPr lang="el-GR" sz="1500" dirty="0">
                          <a:solidFill>
                            <a:srgbClr val="002060"/>
                          </a:solidFill>
                          <a:latin typeface="+mj-lt"/>
                        </a:rPr>
                        <a:t>Στερείται νοήματος</a:t>
                      </a:r>
                      <a:r>
                        <a:rPr lang="el-GR" sz="1500" dirty="0">
                          <a:solidFill>
                            <a:schemeClr val="accent6">
                              <a:lumMod val="50000"/>
                            </a:schemeClr>
                          </a:solidFill>
                          <a:latin typeface="+mj-lt"/>
                        </a:rPr>
                        <a:t> η ταυτόχρονη διατήρηση προθεσμίας ενέργειας + προπαρασκευαστικής προθεσμίας – Ουδέν δικονομικό όφελος</a:t>
                      </a:r>
                    </a:p>
                    <a:p>
                      <a:pPr marL="628650" indent="-285750" algn="just">
                        <a:lnSpc>
                          <a:spcPct val="100000"/>
                        </a:lnSpc>
                        <a:buFont typeface="Wingdings" panose="05000000000000000000" pitchFamily="2" charset="2"/>
                        <a:buChar char="ü"/>
                        <a:tabLst>
                          <a:tab pos="269875" algn="l"/>
                        </a:tabLst>
                      </a:pPr>
                      <a:r>
                        <a:rPr lang="el-GR" sz="1500" dirty="0">
                          <a:solidFill>
                            <a:schemeClr val="accent6">
                              <a:lumMod val="50000"/>
                            </a:schemeClr>
                          </a:solidFill>
                          <a:latin typeface="+mj-lt"/>
                        </a:rPr>
                        <a:t>Ναι μεν το</a:t>
                      </a:r>
                      <a:r>
                        <a:rPr lang="el-GR" sz="1500" dirty="0">
                          <a:solidFill>
                            <a:srgbClr val="002060"/>
                          </a:solidFill>
                          <a:latin typeface="+mj-lt"/>
                        </a:rPr>
                        <a:t> άρ. 215 παρ. 2</a:t>
                      </a:r>
                      <a:r>
                        <a:rPr lang="el-GR" sz="1500" dirty="0">
                          <a:solidFill>
                            <a:schemeClr val="accent6">
                              <a:lumMod val="50000"/>
                            </a:schemeClr>
                          </a:solidFill>
                          <a:latin typeface="+mj-lt"/>
                        </a:rPr>
                        <a:t> δεν αναφέρεται πλέον «στην περίπτωση του άρ. 237», πλην η πρόβλεψή του ισχύει </a:t>
                      </a:r>
                      <a:r>
                        <a:rPr lang="el-GR" sz="1500" dirty="0">
                          <a:solidFill>
                            <a:srgbClr val="002060"/>
                          </a:solidFill>
                          <a:latin typeface="+mj-lt"/>
                        </a:rPr>
                        <a:t>«αν δεν ορίζεται άλλως»</a:t>
                      </a:r>
                      <a:r>
                        <a:rPr lang="el-GR" sz="1500" dirty="0">
                          <a:solidFill>
                            <a:schemeClr val="accent6">
                              <a:lumMod val="50000"/>
                            </a:schemeClr>
                          </a:solidFill>
                          <a:latin typeface="+mj-lt"/>
                        </a:rPr>
                        <a:t>. </a:t>
                      </a:r>
                      <a:r>
                        <a:rPr lang="el-GR" sz="1500" dirty="0">
                          <a:solidFill>
                            <a:srgbClr val="C00000"/>
                          </a:solidFill>
                          <a:latin typeface="+mj-lt"/>
                        </a:rPr>
                        <a:t>Άλλως = προπαρασκευαστική προθεσμία στις ειδικές</a:t>
                      </a:r>
                    </a:p>
                    <a:p>
                      <a:pPr marL="628650" indent="-285750" algn="just">
                        <a:lnSpc>
                          <a:spcPct val="100000"/>
                        </a:lnSpc>
                        <a:buFont typeface="Wingdings" panose="05000000000000000000" pitchFamily="2" charset="2"/>
                        <a:buChar char="ü"/>
                        <a:tabLst>
                          <a:tab pos="269875" algn="l"/>
                        </a:tabLst>
                      </a:pPr>
                      <a:r>
                        <a:rPr lang="el-GR" sz="1500" dirty="0">
                          <a:solidFill>
                            <a:srgbClr val="002060"/>
                          </a:solidFill>
                          <a:latin typeface="+mj-lt"/>
                        </a:rPr>
                        <a:t>Αιτιολογική Έκθ. : «Ενοποίηση» : Όχι διαδικασιών ! Αλλά προθεσμιών</a:t>
                      </a:r>
                      <a:r>
                        <a:rPr lang="el-GR" sz="1500" dirty="0">
                          <a:solidFill>
                            <a:schemeClr val="accent6">
                              <a:lumMod val="50000"/>
                            </a:schemeClr>
                          </a:solidFill>
                          <a:latin typeface="+mj-lt"/>
                        </a:rPr>
                        <a:t> για την επίδοση της αγωγής ανεξαρτήτως τόπου επίδοσης ή αγνώστου διαμονής προσώπου</a:t>
                      </a:r>
                    </a:p>
                    <a:p>
                      <a:pPr marL="628650" indent="-285750" algn="just">
                        <a:lnSpc>
                          <a:spcPct val="100000"/>
                        </a:lnSpc>
                        <a:buFont typeface="Wingdings" panose="05000000000000000000" pitchFamily="2" charset="2"/>
                        <a:buChar char="ü"/>
                        <a:tabLst>
                          <a:tab pos="269875" algn="l"/>
                        </a:tabLst>
                      </a:pPr>
                      <a:r>
                        <a:rPr lang="el-GR" sz="1400" dirty="0">
                          <a:solidFill>
                            <a:srgbClr val="002060"/>
                          </a:solidFill>
                          <a:latin typeface="+mj-lt"/>
                        </a:rPr>
                        <a:t>Ορθότερα : Όχι λόγος διαφοροποίησης ως προς την έλλειψη δυσμενών συνεπειών επί αδιαμαρτύρητης παράστασης εναγομένου στη συζήτηση στις ειδικές (αμφ.)</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3441687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9866B-9540-8FC4-E07A-A89241F6B479}"/>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14C4BD57-6FF2-4967-63FC-C9084E6020C3}"/>
              </a:ext>
            </a:extLst>
          </p:cNvPr>
          <p:cNvSpPr>
            <a:spLocks noGrp="1"/>
          </p:cNvSpPr>
          <p:nvPr>
            <p:ph type="title"/>
          </p:nvPr>
        </p:nvSpPr>
        <p:spPr>
          <a:xfrm>
            <a:off x="0" y="0"/>
            <a:ext cx="8460432" cy="539750"/>
          </a:xfrm>
          <a:solidFill>
            <a:schemeClr val="accent1"/>
          </a:solidFill>
        </p:spPr>
        <p:txBody>
          <a:bodyPr/>
          <a:lstStyle/>
          <a:p>
            <a:pPr algn="ctr"/>
            <a:r>
              <a:rPr lang="el-GR" sz="1700" b="1" spc="300" dirty="0">
                <a:solidFill>
                  <a:schemeClr val="bg1"/>
                </a:solidFill>
              </a:rPr>
              <a:t>6. ΔΙΑΔΙΚΑΣΤΙΚΗ ΡΟΗ – ΒΑΣΙΚΗ ΜΟΡΦΗ - Ι</a:t>
            </a:r>
          </a:p>
        </p:txBody>
      </p:sp>
      <p:graphicFrame>
        <p:nvGraphicFramePr>
          <p:cNvPr id="3" name="Πίνακας 2">
            <a:extLst>
              <a:ext uri="{FF2B5EF4-FFF2-40B4-BE49-F238E27FC236}">
                <a16:creationId xmlns:a16="http://schemas.microsoft.com/office/drawing/2014/main" id="{9D4BB18A-1B0B-AFD6-5BF3-77174902CF9C}"/>
              </a:ext>
            </a:extLst>
          </p:cNvPr>
          <p:cNvGraphicFramePr>
            <a:graphicFrameLocks noGrp="1"/>
          </p:cNvGraphicFramePr>
          <p:nvPr>
            <p:extLst>
              <p:ext uri="{D42A27DB-BD31-4B8C-83A1-F6EECF244321}">
                <p14:modId xmlns:p14="http://schemas.microsoft.com/office/powerpoint/2010/main" val="1424616145"/>
              </p:ext>
            </p:extLst>
          </p:nvPr>
        </p:nvGraphicFramePr>
        <p:xfrm>
          <a:off x="0" y="539750"/>
          <a:ext cx="2088232" cy="579120"/>
        </p:xfrm>
        <a:graphic>
          <a:graphicData uri="http://schemas.openxmlformats.org/drawingml/2006/table">
            <a:tbl>
              <a:tblPr firstRow="1" bandRow="1">
                <a:tableStyleId>{5C22544A-7EE6-4342-B048-85BDC9FD1C3A}</a:tableStyleId>
              </a:tblPr>
              <a:tblGrid>
                <a:gridCol w="2088232">
                  <a:extLst>
                    <a:ext uri="{9D8B030D-6E8A-4147-A177-3AD203B41FA5}">
                      <a16:colId xmlns:a16="http://schemas.microsoft.com/office/drawing/2014/main" val="4136999641"/>
                    </a:ext>
                  </a:extLst>
                </a:gridCol>
              </a:tblGrid>
              <a:tr h="370840">
                <a:tc>
                  <a:txBody>
                    <a:bodyPr/>
                    <a:lstStyle/>
                    <a:p>
                      <a:r>
                        <a:rPr lang="el-GR" sz="1600" dirty="0">
                          <a:solidFill>
                            <a:schemeClr val="tx2"/>
                          </a:solidFill>
                          <a:latin typeface="+mj-lt"/>
                        </a:rPr>
                        <a:t>1. Κατάθεση αγωγής = Χρόνος </a:t>
                      </a:r>
                      <a:r>
                        <a:rPr lang="de-DE" sz="1600" dirty="0">
                          <a:solidFill>
                            <a:schemeClr val="tx2"/>
                          </a:solidFill>
                          <a:latin typeface="+mj-lt"/>
                        </a:rPr>
                        <a:t>0</a:t>
                      </a:r>
                      <a:endParaRPr lang="el-GR" sz="1600" dirty="0">
                        <a:solidFill>
                          <a:schemeClr val="tx2"/>
                        </a:solidFill>
                        <a:latin typeface="+mj-lt"/>
                      </a:endParaRPr>
                    </a:p>
                  </a:txBody>
                  <a:tcPr>
                    <a:solidFill>
                      <a:schemeClr val="accent1">
                        <a:lumMod val="60000"/>
                        <a:lumOff val="40000"/>
                      </a:schemeClr>
                    </a:solidFill>
                  </a:tcPr>
                </a:tc>
                <a:extLst>
                  <a:ext uri="{0D108BD9-81ED-4DB2-BD59-A6C34878D82A}">
                    <a16:rowId xmlns:a16="http://schemas.microsoft.com/office/drawing/2014/main" val="2591688103"/>
                  </a:ext>
                </a:extLst>
              </a:tr>
            </a:tbl>
          </a:graphicData>
        </a:graphic>
      </p:graphicFrame>
      <p:sp>
        <p:nvSpPr>
          <p:cNvPr id="4" name="Βέλος: Δεξιό 3">
            <a:extLst>
              <a:ext uri="{FF2B5EF4-FFF2-40B4-BE49-F238E27FC236}">
                <a16:creationId xmlns:a16="http://schemas.microsoft.com/office/drawing/2014/main" id="{3ACD3799-AD6C-305A-F86B-0D4AE176045F}"/>
              </a:ext>
            </a:extLst>
          </p:cNvPr>
          <p:cNvSpPr/>
          <p:nvPr/>
        </p:nvSpPr>
        <p:spPr>
          <a:xfrm>
            <a:off x="2346298" y="3605207"/>
            <a:ext cx="415626" cy="2498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5" name="Πίνακας 4">
            <a:extLst>
              <a:ext uri="{FF2B5EF4-FFF2-40B4-BE49-F238E27FC236}">
                <a16:creationId xmlns:a16="http://schemas.microsoft.com/office/drawing/2014/main" id="{C7949FA8-5419-7091-130A-22E584C27809}"/>
              </a:ext>
            </a:extLst>
          </p:cNvPr>
          <p:cNvGraphicFramePr>
            <a:graphicFrameLocks noGrp="1"/>
          </p:cNvGraphicFramePr>
          <p:nvPr>
            <p:extLst>
              <p:ext uri="{D42A27DB-BD31-4B8C-83A1-F6EECF244321}">
                <p14:modId xmlns:p14="http://schemas.microsoft.com/office/powerpoint/2010/main" val="4208047024"/>
              </p:ext>
            </p:extLst>
          </p:nvPr>
        </p:nvGraphicFramePr>
        <p:xfrm>
          <a:off x="2456892" y="569821"/>
          <a:ext cx="1737262" cy="579120"/>
        </p:xfrm>
        <a:graphic>
          <a:graphicData uri="http://schemas.openxmlformats.org/drawingml/2006/table">
            <a:tbl>
              <a:tblPr firstRow="1" bandRow="1">
                <a:tableStyleId>{5C22544A-7EE6-4342-B048-85BDC9FD1C3A}</a:tableStyleId>
              </a:tblPr>
              <a:tblGrid>
                <a:gridCol w="1737262">
                  <a:extLst>
                    <a:ext uri="{9D8B030D-6E8A-4147-A177-3AD203B41FA5}">
                      <a16:colId xmlns:a16="http://schemas.microsoft.com/office/drawing/2014/main" val="4136999641"/>
                    </a:ext>
                  </a:extLst>
                </a:gridCol>
              </a:tblGrid>
              <a:tr h="370840">
                <a:tc>
                  <a:txBody>
                    <a:bodyPr/>
                    <a:lstStyle/>
                    <a:p>
                      <a:r>
                        <a:rPr lang="el-GR" sz="1600" dirty="0">
                          <a:solidFill>
                            <a:schemeClr val="tx2"/>
                          </a:solidFill>
                          <a:latin typeface="+mj-lt"/>
                        </a:rPr>
                        <a:t>2. Επίδοση αγωγής = </a:t>
                      </a:r>
                      <a:r>
                        <a:rPr lang="de-DE" sz="1600" dirty="0">
                          <a:solidFill>
                            <a:schemeClr val="tx2"/>
                          </a:solidFill>
                          <a:latin typeface="+mj-lt"/>
                        </a:rPr>
                        <a:t>0</a:t>
                      </a:r>
                      <a:r>
                        <a:rPr lang="el-GR" sz="1600" dirty="0">
                          <a:solidFill>
                            <a:schemeClr val="tx2"/>
                          </a:solidFill>
                          <a:latin typeface="+mj-lt"/>
                        </a:rPr>
                        <a:t> + 30</a:t>
                      </a:r>
                    </a:p>
                  </a:txBody>
                  <a:tcPr>
                    <a:solidFill>
                      <a:schemeClr val="accent1">
                        <a:lumMod val="60000"/>
                        <a:lumOff val="40000"/>
                      </a:schemeClr>
                    </a:solidFill>
                  </a:tcPr>
                </a:tc>
                <a:extLst>
                  <a:ext uri="{0D108BD9-81ED-4DB2-BD59-A6C34878D82A}">
                    <a16:rowId xmlns:a16="http://schemas.microsoft.com/office/drawing/2014/main" val="2591688103"/>
                  </a:ext>
                </a:extLst>
              </a:tr>
            </a:tbl>
          </a:graphicData>
        </a:graphic>
      </p:graphicFrame>
      <p:sp>
        <p:nvSpPr>
          <p:cNvPr id="6" name="Βέλος: Δεξιό 5">
            <a:extLst>
              <a:ext uri="{FF2B5EF4-FFF2-40B4-BE49-F238E27FC236}">
                <a16:creationId xmlns:a16="http://schemas.microsoft.com/office/drawing/2014/main" id="{E7E7E7F7-326A-8F4B-31FE-DE538B982405}"/>
              </a:ext>
            </a:extLst>
          </p:cNvPr>
          <p:cNvSpPr/>
          <p:nvPr/>
        </p:nvSpPr>
        <p:spPr>
          <a:xfrm>
            <a:off x="4224017" y="666990"/>
            <a:ext cx="296998" cy="25726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7" name="Πίνακας 6">
            <a:extLst>
              <a:ext uri="{FF2B5EF4-FFF2-40B4-BE49-F238E27FC236}">
                <a16:creationId xmlns:a16="http://schemas.microsoft.com/office/drawing/2014/main" id="{ED423C33-AFAF-E76D-1538-946C1787514A}"/>
              </a:ext>
            </a:extLst>
          </p:cNvPr>
          <p:cNvGraphicFramePr>
            <a:graphicFrameLocks noGrp="1"/>
          </p:cNvGraphicFramePr>
          <p:nvPr>
            <p:extLst>
              <p:ext uri="{D42A27DB-BD31-4B8C-83A1-F6EECF244321}">
                <p14:modId xmlns:p14="http://schemas.microsoft.com/office/powerpoint/2010/main" val="3948535507"/>
              </p:ext>
            </p:extLst>
          </p:nvPr>
        </p:nvGraphicFramePr>
        <p:xfrm>
          <a:off x="5294954" y="2034196"/>
          <a:ext cx="3112604" cy="960120"/>
        </p:xfrm>
        <a:graphic>
          <a:graphicData uri="http://schemas.openxmlformats.org/drawingml/2006/table">
            <a:tbl>
              <a:tblPr firstRow="1" bandRow="1">
                <a:tableStyleId>{5C22544A-7EE6-4342-B048-85BDC9FD1C3A}</a:tableStyleId>
              </a:tblPr>
              <a:tblGrid>
                <a:gridCol w="3112604">
                  <a:extLst>
                    <a:ext uri="{9D8B030D-6E8A-4147-A177-3AD203B41FA5}">
                      <a16:colId xmlns:a16="http://schemas.microsoft.com/office/drawing/2014/main" val="4136999641"/>
                    </a:ext>
                  </a:extLst>
                </a:gridCol>
              </a:tblGrid>
              <a:tr h="700216">
                <a:tc>
                  <a:txBody>
                    <a:bodyPr/>
                    <a:lstStyle/>
                    <a:p>
                      <a:r>
                        <a:rPr lang="el-GR" sz="1500" dirty="0">
                          <a:solidFill>
                            <a:schemeClr val="tx2"/>
                          </a:solidFill>
                          <a:latin typeface="+mj-lt"/>
                        </a:rPr>
                        <a:t>4. Προσθήκη – Αντίκρουση + Ένσημο = Λήξη 3 + 15 ημ. ΣΥΝΟΛΟ 135 ημ. </a:t>
                      </a:r>
                      <a:r>
                        <a:rPr lang="el-GR" sz="1200" dirty="0">
                          <a:solidFill>
                            <a:schemeClr val="tx2"/>
                          </a:solidFill>
                          <a:latin typeface="+mj-lt"/>
                        </a:rPr>
                        <a:t>(εκτός αν αλλοδαπή = 165)</a:t>
                      </a:r>
                    </a:p>
                  </a:txBody>
                  <a:tcPr>
                    <a:solidFill>
                      <a:schemeClr val="accent1">
                        <a:lumMod val="60000"/>
                        <a:lumOff val="40000"/>
                      </a:schemeClr>
                    </a:solidFill>
                  </a:tcPr>
                </a:tc>
                <a:extLst>
                  <a:ext uri="{0D108BD9-81ED-4DB2-BD59-A6C34878D82A}">
                    <a16:rowId xmlns:a16="http://schemas.microsoft.com/office/drawing/2014/main" val="2591688103"/>
                  </a:ext>
                </a:extLst>
              </a:tr>
            </a:tbl>
          </a:graphicData>
        </a:graphic>
      </p:graphicFrame>
      <p:graphicFrame>
        <p:nvGraphicFramePr>
          <p:cNvPr id="8" name="Πίνακας 7">
            <a:extLst>
              <a:ext uri="{FF2B5EF4-FFF2-40B4-BE49-F238E27FC236}">
                <a16:creationId xmlns:a16="http://schemas.microsoft.com/office/drawing/2014/main" id="{028D1F9D-CAE1-F01C-4AF7-A6EE98666D81}"/>
              </a:ext>
            </a:extLst>
          </p:cNvPr>
          <p:cNvGraphicFramePr>
            <a:graphicFrameLocks noGrp="1"/>
          </p:cNvGraphicFramePr>
          <p:nvPr>
            <p:extLst>
              <p:ext uri="{D42A27DB-BD31-4B8C-83A1-F6EECF244321}">
                <p14:modId xmlns:p14="http://schemas.microsoft.com/office/powerpoint/2010/main" val="549963415"/>
              </p:ext>
            </p:extLst>
          </p:nvPr>
        </p:nvGraphicFramePr>
        <p:xfrm>
          <a:off x="3944261" y="4277543"/>
          <a:ext cx="2480599" cy="822960"/>
        </p:xfrm>
        <a:graphic>
          <a:graphicData uri="http://schemas.openxmlformats.org/drawingml/2006/table">
            <a:tbl>
              <a:tblPr firstRow="1" bandRow="1">
                <a:tableStyleId>{5C22544A-7EE6-4342-B048-85BDC9FD1C3A}</a:tableStyleId>
              </a:tblPr>
              <a:tblGrid>
                <a:gridCol w="2480599">
                  <a:extLst>
                    <a:ext uri="{9D8B030D-6E8A-4147-A177-3AD203B41FA5}">
                      <a16:colId xmlns:a16="http://schemas.microsoft.com/office/drawing/2014/main" val="4136999641"/>
                    </a:ext>
                  </a:extLst>
                </a:gridCol>
              </a:tblGrid>
              <a:tr h="814193">
                <a:tc>
                  <a:txBody>
                    <a:bodyPr/>
                    <a:lstStyle/>
                    <a:p>
                      <a:r>
                        <a:rPr lang="el-GR" sz="1600" dirty="0">
                          <a:solidFill>
                            <a:schemeClr val="tx2"/>
                          </a:solidFill>
                          <a:latin typeface="+mj-lt"/>
                        </a:rPr>
                        <a:t>8. ΣΥΖΗΤΗΣΗ βάσει προσδιορισμού : ΕΩΣ 210 ημ. </a:t>
                      </a:r>
                      <a:r>
                        <a:rPr lang="el-GR" sz="1200" dirty="0">
                          <a:solidFill>
                            <a:schemeClr val="tx2"/>
                          </a:solidFill>
                          <a:latin typeface="+mj-lt"/>
                        </a:rPr>
                        <a:t>(ή 9-10 μ.) από </a:t>
                      </a:r>
                      <a:r>
                        <a:rPr lang="el-GR" sz="1200" dirty="0" err="1">
                          <a:solidFill>
                            <a:schemeClr val="tx2"/>
                          </a:solidFill>
                          <a:latin typeface="+mj-lt"/>
                        </a:rPr>
                        <a:t>κατ</a:t>
                      </a:r>
                      <a:r>
                        <a:rPr lang="el-GR" sz="1200" dirty="0">
                          <a:solidFill>
                            <a:schemeClr val="tx2"/>
                          </a:solidFill>
                          <a:latin typeface="+mj-lt"/>
                        </a:rPr>
                        <a:t>.</a:t>
                      </a:r>
                      <a:r>
                        <a:rPr lang="el-GR" sz="1600" dirty="0">
                          <a:solidFill>
                            <a:schemeClr val="tx2"/>
                          </a:solidFill>
                          <a:latin typeface="+mj-lt"/>
                        </a:rPr>
                        <a:t> </a:t>
                      </a:r>
                    </a:p>
                  </a:txBody>
                  <a:tcPr>
                    <a:solidFill>
                      <a:srgbClr val="FFFF00"/>
                    </a:solidFill>
                  </a:tcPr>
                </a:tc>
                <a:extLst>
                  <a:ext uri="{0D108BD9-81ED-4DB2-BD59-A6C34878D82A}">
                    <a16:rowId xmlns:a16="http://schemas.microsoft.com/office/drawing/2014/main" val="2591688103"/>
                  </a:ext>
                </a:extLst>
              </a:tr>
            </a:tbl>
          </a:graphicData>
        </a:graphic>
      </p:graphicFrame>
      <p:graphicFrame>
        <p:nvGraphicFramePr>
          <p:cNvPr id="10" name="Πίνακας 9">
            <a:extLst>
              <a:ext uri="{FF2B5EF4-FFF2-40B4-BE49-F238E27FC236}">
                <a16:creationId xmlns:a16="http://schemas.microsoft.com/office/drawing/2014/main" id="{3A1FD3AB-5B65-15B9-FD8F-F7689E84D57D}"/>
              </a:ext>
            </a:extLst>
          </p:cNvPr>
          <p:cNvGraphicFramePr>
            <a:graphicFrameLocks noGrp="1"/>
          </p:cNvGraphicFramePr>
          <p:nvPr>
            <p:extLst>
              <p:ext uri="{D42A27DB-BD31-4B8C-83A1-F6EECF244321}">
                <p14:modId xmlns:p14="http://schemas.microsoft.com/office/powerpoint/2010/main" val="836869655"/>
              </p:ext>
            </p:extLst>
          </p:nvPr>
        </p:nvGraphicFramePr>
        <p:xfrm>
          <a:off x="55473" y="1201489"/>
          <a:ext cx="2080770" cy="2529840"/>
        </p:xfrm>
        <a:graphic>
          <a:graphicData uri="http://schemas.openxmlformats.org/drawingml/2006/table">
            <a:tbl>
              <a:tblPr firstRow="1" bandRow="1">
                <a:tableStyleId>{5C22544A-7EE6-4342-B048-85BDC9FD1C3A}</a:tableStyleId>
              </a:tblPr>
              <a:tblGrid>
                <a:gridCol w="2080770">
                  <a:extLst>
                    <a:ext uri="{9D8B030D-6E8A-4147-A177-3AD203B41FA5}">
                      <a16:colId xmlns:a16="http://schemas.microsoft.com/office/drawing/2014/main" val="4136999641"/>
                    </a:ext>
                  </a:extLst>
                </a:gridCol>
              </a:tblGrid>
              <a:tr h="2522390">
                <a:tc>
                  <a:txBody>
                    <a:bodyPr/>
                    <a:lstStyle/>
                    <a:p>
                      <a:r>
                        <a:rPr lang="el-GR" sz="1600" dirty="0">
                          <a:solidFill>
                            <a:schemeClr val="bg1"/>
                          </a:solidFill>
                          <a:latin typeface="+mj-lt"/>
                        </a:rPr>
                        <a:t>6. ΕΚΔΟΣΗ ΔΙΑΤΑΞΕΩΝ από τον Δικαστή ή τον Εισηγητή (;) : </a:t>
                      </a:r>
                    </a:p>
                    <a:p>
                      <a:r>
                        <a:rPr lang="el-GR" sz="1600" dirty="0">
                          <a:solidFill>
                            <a:schemeClr val="bg1"/>
                          </a:solidFill>
                          <a:latin typeface="+mj-lt"/>
                        </a:rPr>
                        <a:t> σε διάστημα 30 ημ. = Σημείο </a:t>
                      </a:r>
                      <a:r>
                        <a:rPr lang="el-GR" sz="1600" u="sng" dirty="0">
                          <a:solidFill>
                            <a:schemeClr val="bg1"/>
                          </a:solidFill>
                          <a:latin typeface="+mj-lt"/>
                        </a:rPr>
                        <a:t>Χρέωσης</a:t>
                      </a:r>
                      <a:r>
                        <a:rPr lang="el-GR" sz="1600" dirty="0">
                          <a:solidFill>
                            <a:schemeClr val="bg1"/>
                          </a:solidFill>
                          <a:latin typeface="+mj-lt"/>
                        </a:rPr>
                        <a:t> (!) + 30 ημ.</a:t>
                      </a:r>
                    </a:p>
                    <a:p>
                      <a:r>
                        <a:rPr lang="el-GR" sz="1600" dirty="0">
                          <a:solidFill>
                            <a:schemeClr val="bg1"/>
                          </a:solidFill>
                          <a:latin typeface="+mj-lt"/>
                        </a:rPr>
                        <a:t>ΣΥΝΟΛΟ : 175 ημ. (εκτός αν αλλοδαπή κλπ.)  βλ. κατωτ.</a:t>
                      </a:r>
                    </a:p>
                  </a:txBody>
                  <a:tcPr>
                    <a:solidFill>
                      <a:schemeClr val="accent2">
                        <a:lumMod val="75000"/>
                      </a:schemeClr>
                    </a:solidFill>
                  </a:tcPr>
                </a:tc>
                <a:extLst>
                  <a:ext uri="{0D108BD9-81ED-4DB2-BD59-A6C34878D82A}">
                    <a16:rowId xmlns:a16="http://schemas.microsoft.com/office/drawing/2014/main" val="2591688103"/>
                  </a:ext>
                </a:extLst>
              </a:tr>
            </a:tbl>
          </a:graphicData>
        </a:graphic>
      </p:graphicFrame>
      <p:graphicFrame>
        <p:nvGraphicFramePr>
          <p:cNvPr id="11" name="Πίνακας 10">
            <a:extLst>
              <a:ext uri="{FF2B5EF4-FFF2-40B4-BE49-F238E27FC236}">
                <a16:creationId xmlns:a16="http://schemas.microsoft.com/office/drawing/2014/main" id="{553DD15C-F4E3-883D-5506-C0C8D6DFE939}"/>
              </a:ext>
            </a:extLst>
          </p:cNvPr>
          <p:cNvGraphicFramePr>
            <a:graphicFrameLocks noGrp="1"/>
          </p:cNvGraphicFramePr>
          <p:nvPr>
            <p:extLst>
              <p:ext uri="{D42A27DB-BD31-4B8C-83A1-F6EECF244321}">
                <p14:modId xmlns:p14="http://schemas.microsoft.com/office/powerpoint/2010/main" val="2028204885"/>
              </p:ext>
            </p:extLst>
          </p:nvPr>
        </p:nvGraphicFramePr>
        <p:xfrm>
          <a:off x="2539248" y="1271512"/>
          <a:ext cx="2250907" cy="1557943"/>
        </p:xfrm>
        <a:graphic>
          <a:graphicData uri="http://schemas.openxmlformats.org/drawingml/2006/table">
            <a:tbl>
              <a:tblPr firstRow="1" bandRow="1">
                <a:tableStyleId>{5C22544A-7EE6-4342-B048-85BDC9FD1C3A}</a:tableStyleId>
              </a:tblPr>
              <a:tblGrid>
                <a:gridCol w="2250907">
                  <a:extLst>
                    <a:ext uri="{9D8B030D-6E8A-4147-A177-3AD203B41FA5}">
                      <a16:colId xmlns:a16="http://schemas.microsoft.com/office/drawing/2014/main" val="4136999641"/>
                    </a:ext>
                  </a:extLst>
                </a:gridCol>
              </a:tblGrid>
              <a:tr h="1557943">
                <a:tc>
                  <a:txBody>
                    <a:bodyPr/>
                    <a:lstStyle/>
                    <a:p>
                      <a:pPr algn="ctr"/>
                      <a:r>
                        <a:rPr lang="el-GR" sz="1600" dirty="0">
                          <a:solidFill>
                            <a:schemeClr val="tx2"/>
                          </a:solidFill>
                          <a:latin typeface="+mj-lt"/>
                        </a:rPr>
                        <a:t>5. ΧΡΕΩΣΗ ΥΠΟΘΕΣΗΣ ΣΕ ΔΙΚΑΣΤΗ = Λήξη 4 + 10 ημ. ΣΥΝΟΛΟ : 145 ημ. </a:t>
                      </a:r>
                      <a:r>
                        <a:rPr lang="el-GR" sz="1200" dirty="0">
                          <a:solidFill>
                            <a:schemeClr val="tx2"/>
                          </a:solidFill>
                          <a:latin typeface="+mj-lt"/>
                        </a:rPr>
                        <a:t>(εκτός αν αλλοδαπή = 175 κλπ.)</a:t>
                      </a:r>
                    </a:p>
                  </a:txBody>
                  <a:tcPr>
                    <a:solidFill>
                      <a:schemeClr val="accent2">
                        <a:lumMod val="60000"/>
                        <a:lumOff val="40000"/>
                      </a:schemeClr>
                    </a:solidFill>
                  </a:tcPr>
                </a:tc>
                <a:extLst>
                  <a:ext uri="{0D108BD9-81ED-4DB2-BD59-A6C34878D82A}">
                    <a16:rowId xmlns:a16="http://schemas.microsoft.com/office/drawing/2014/main" val="2591688103"/>
                  </a:ext>
                </a:extLst>
              </a:tr>
            </a:tbl>
          </a:graphicData>
        </a:graphic>
      </p:graphicFrame>
      <p:graphicFrame>
        <p:nvGraphicFramePr>
          <p:cNvPr id="12" name="Πίνακας 11">
            <a:extLst>
              <a:ext uri="{FF2B5EF4-FFF2-40B4-BE49-F238E27FC236}">
                <a16:creationId xmlns:a16="http://schemas.microsoft.com/office/drawing/2014/main" id="{E4A3904A-0A62-4225-EF87-9B68A29CB125}"/>
              </a:ext>
            </a:extLst>
          </p:cNvPr>
          <p:cNvGraphicFramePr>
            <a:graphicFrameLocks noGrp="1"/>
          </p:cNvGraphicFramePr>
          <p:nvPr>
            <p:extLst>
              <p:ext uri="{D42A27DB-BD31-4B8C-83A1-F6EECF244321}">
                <p14:modId xmlns:p14="http://schemas.microsoft.com/office/powerpoint/2010/main" val="4019303642"/>
              </p:ext>
            </p:extLst>
          </p:nvPr>
        </p:nvGraphicFramePr>
        <p:xfrm>
          <a:off x="34935" y="4033703"/>
          <a:ext cx="3600961" cy="1066800"/>
        </p:xfrm>
        <a:graphic>
          <a:graphicData uri="http://schemas.openxmlformats.org/drawingml/2006/table">
            <a:tbl>
              <a:tblPr firstRow="1" bandRow="1">
                <a:tableStyleId>{5C22544A-7EE6-4342-B048-85BDC9FD1C3A}</a:tableStyleId>
              </a:tblPr>
              <a:tblGrid>
                <a:gridCol w="3600961">
                  <a:extLst>
                    <a:ext uri="{9D8B030D-6E8A-4147-A177-3AD203B41FA5}">
                      <a16:colId xmlns:a16="http://schemas.microsoft.com/office/drawing/2014/main" val="4136999641"/>
                    </a:ext>
                  </a:extLst>
                </a:gridCol>
              </a:tblGrid>
              <a:tr h="370840">
                <a:tc>
                  <a:txBody>
                    <a:bodyPr/>
                    <a:lstStyle/>
                    <a:p>
                      <a:r>
                        <a:rPr lang="el-GR" sz="1600" dirty="0">
                          <a:solidFill>
                            <a:schemeClr val="tx2"/>
                          </a:solidFill>
                          <a:latin typeface="+mj-lt"/>
                        </a:rPr>
                        <a:t>7. Πιθανή Συμπλήρωση πραγματικά αόριστης αγωγής, αν έχει εκδοθεί Διάταξη (ή και αυτ/λτως ; ) = 10 ημ. τουλ. ΠΡΙΝ τη συζήτηση</a:t>
                      </a:r>
                    </a:p>
                  </a:txBody>
                  <a:tcPr>
                    <a:solidFill>
                      <a:schemeClr val="accent2">
                        <a:lumMod val="20000"/>
                        <a:lumOff val="80000"/>
                      </a:schemeClr>
                    </a:solidFill>
                  </a:tcPr>
                </a:tc>
                <a:extLst>
                  <a:ext uri="{0D108BD9-81ED-4DB2-BD59-A6C34878D82A}">
                    <a16:rowId xmlns:a16="http://schemas.microsoft.com/office/drawing/2014/main" val="2591688103"/>
                  </a:ext>
                </a:extLst>
              </a:tr>
            </a:tbl>
          </a:graphicData>
        </a:graphic>
      </p:graphicFrame>
      <p:graphicFrame>
        <p:nvGraphicFramePr>
          <p:cNvPr id="13" name="Πίνακας 12">
            <a:extLst>
              <a:ext uri="{FF2B5EF4-FFF2-40B4-BE49-F238E27FC236}">
                <a16:creationId xmlns:a16="http://schemas.microsoft.com/office/drawing/2014/main" id="{017F8C03-E932-F870-6CF8-22F2E08703D9}"/>
              </a:ext>
            </a:extLst>
          </p:cNvPr>
          <p:cNvGraphicFramePr>
            <a:graphicFrameLocks noGrp="1"/>
          </p:cNvGraphicFramePr>
          <p:nvPr>
            <p:extLst>
              <p:ext uri="{D42A27DB-BD31-4B8C-83A1-F6EECF244321}">
                <p14:modId xmlns:p14="http://schemas.microsoft.com/office/powerpoint/2010/main" val="1579290985"/>
              </p:ext>
            </p:extLst>
          </p:nvPr>
        </p:nvGraphicFramePr>
        <p:xfrm>
          <a:off x="4860032" y="554504"/>
          <a:ext cx="3547526" cy="1249680"/>
        </p:xfrm>
        <a:graphic>
          <a:graphicData uri="http://schemas.openxmlformats.org/drawingml/2006/table">
            <a:tbl>
              <a:tblPr firstRow="1" bandRow="1">
                <a:tableStyleId>{5C22544A-7EE6-4342-B048-85BDC9FD1C3A}</a:tableStyleId>
              </a:tblPr>
              <a:tblGrid>
                <a:gridCol w="3547526">
                  <a:extLst>
                    <a:ext uri="{9D8B030D-6E8A-4147-A177-3AD203B41FA5}">
                      <a16:colId xmlns:a16="http://schemas.microsoft.com/office/drawing/2014/main" val="4136999641"/>
                    </a:ext>
                  </a:extLst>
                </a:gridCol>
              </a:tblGrid>
              <a:tr h="370840">
                <a:tc>
                  <a:txBody>
                    <a:bodyPr/>
                    <a:lstStyle/>
                    <a:p>
                      <a:r>
                        <a:rPr lang="el-GR" sz="1600" dirty="0">
                          <a:solidFill>
                            <a:schemeClr val="tx2"/>
                          </a:solidFill>
                          <a:latin typeface="+mj-lt"/>
                        </a:rPr>
                        <a:t>3. Προτάσεις/Έγγραφα/ Πληρεξού-σια = Λήξη 2 + 90 ημ. </a:t>
                      </a:r>
                      <a:r>
                        <a:rPr lang="el-GR" sz="1200" dirty="0">
                          <a:solidFill>
                            <a:schemeClr val="tx2"/>
                          </a:solidFill>
                          <a:latin typeface="+mj-lt"/>
                        </a:rPr>
                        <a:t>(ή120 ημ. επί επίδοσης σε αλλοδαπή, όχι ειδική ρύθμιση για αγνώστου) </a:t>
                      </a:r>
                      <a:r>
                        <a:rPr lang="el-GR" sz="1600" dirty="0">
                          <a:solidFill>
                            <a:schemeClr val="tx2"/>
                          </a:solidFill>
                          <a:latin typeface="+mj-lt"/>
                        </a:rPr>
                        <a:t>ΣΥΝΟΛΟ : 120 ημ. </a:t>
                      </a:r>
                      <a:r>
                        <a:rPr lang="el-GR" sz="1600" dirty="0">
                          <a:solidFill>
                            <a:srgbClr val="C00000"/>
                          </a:solidFill>
                          <a:latin typeface="+mj-lt"/>
                        </a:rPr>
                        <a:t>Όχι αναστολή λόγω ΥΑΣ !!!</a:t>
                      </a:r>
                      <a:endParaRPr lang="el-GR" sz="1200" dirty="0">
                        <a:solidFill>
                          <a:srgbClr val="C00000"/>
                        </a:solidFill>
                        <a:latin typeface="+mj-lt"/>
                      </a:endParaRPr>
                    </a:p>
                  </a:txBody>
                  <a:tcPr>
                    <a:solidFill>
                      <a:schemeClr val="accent1">
                        <a:lumMod val="60000"/>
                        <a:lumOff val="40000"/>
                      </a:schemeClr>
                    </a:solidFill>
                  </a:tcPr>
                </a:tc>
                <a:extLst>
                  <a:ext uri="{0D108BD9-81ED-4DB2-BD59-A6C34878D82A}">
                    <a16:rowId xmlns:a16="http://schemas.microsoft.com/office/drawing/2014/main" val="2591688103"/>
                  </a:ext>
                </a:extLst>
              </a:tr>
            </a:tbl>
          </a:graphicData>
        </a:graphic>
      </p:graphicFrame>
      <p:sp>
        <p:nvSpPr>
          <p:cNvPr id="18" name="Βέλος: Κάτω 17">
            <a:extLst>
              <a:ext uri="{FF2B5EF4-FFF2-40B4-BE49-F238E27FC236}">
                <a16:creationId xmlns:a16="http://schemas.microsoft.com/office/drawing/2014/main" id="{B3713FB2-2651-516B-DB9A-2EA4907F767E}"/>
              </a:ext>
            </a:extLst>
          </p:cNvPr>
          <p:cNvSpPr/>
          <p:nvPr/>
        </p:nvSpPr>
        <p:spPr>
          <a:xfrm>
            <a:off x="6728606" y="1801091"/>
            <a:ext cx="132606" cy="23310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Βέλος: Αριστερό 18">
            <a:extLst>
              <a:ext uri="{FF2B5EF4-FFF2-40B4-BE49-F238E27FC236}">
                <a16:creationId xmlns:a16="http://schemas.microsoft.com/office/drawing/2014/main" id="{40C5461B-5EE0-A4C1-04EB-78DDF8AAD410}"/>
              </a:ext>
            </a:extLst>
          </p:cNvPr>
          <p:cNvSpPr/>
          <p:nvPr/>
        </p:nvSpPr>
        <p:spPr>
          <a:xfrm>
            <a:off x="4932040" y="2319546"/>
            <a:ext cx="329952" cy="252204"/>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Βέλος: Αριστερό 19">
            <a:extLst>
              <a:ext uri="{FF2B5EF4-FFF2-40B4-BE49-F238E27FC236}">
                <a16:creationId xmlns:a16="http://schemas.microsoft.com/office/drawing/2014/main" id="{DBC4BA35-C60D-7E08-9864-369373A50037}"/>
              </a:ext>
            </a:extLst>
          </p:cNvPr>
          <p:cNvSpPr/>
          <p:nvPr/>
        </p:nvSpPr>
        <p:spPr>
          <a:xfrm>
            <a:off x="2179397" y="2141947"/>
            <a:ext cx="316697" cy="289560"/>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1" name="Βέλος: Κάτω 20">
            <a:extLst>
              <a:ext uri="{FF2B5EF4-FFF2-40B4-BE49-F238E27FC236}">
                <a16:creationId xmlns:a16="http://schemas.microsoft.com/office/drawing/2014/main" id="{6E38EB2C-DD0D-F5EF-3449-73FA7ADC0D4A}"/>
              </a:ext>
            </a:extLst>
          </p:cNvPr>
          <p:cNvSpPr/>
          <p:nvPr/>
        </p:nvSpPr>
        <p:spPr>
          <a:xfrm flipH="1">
            <a:off x="923461" y="3731329"/>
            <a:ext cx="152400" cy="30237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Βέλος: Δεξιό 21">
            <a:extLst>
              <a:ext uri="{FF2B5EF4-FFF2-40B4-BE49-F238E27FC236}">
                <a16:creationId xmlns:a16="http://schemas.microsoft.com/office/drawing/2014/main" id="{9543B868-116D-0AB7-FDF7-BDFC31171BE9}"/>
              </a:ext>
            </a:extLst>
          </p:cNvPr>
          <p:cNvSpPr/>
          <p:nvPr/>
        </p:nvSpPr>
        <p:spPr>
          <a:xfrm>
            <a:off x="2107099" y="666990"/>
            <a:ext cx="316697" cy="25726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25" name="Πίνακας 24">
            <a:extLst>
              <a:ext uri="{FF2B5EF4-FFF2-40B4-BE49-F238E27FC236}">
                <a16:creationId xmlns:a16="http://schemas.microsoft.com/office/drawing/2014/main" id="{3DDD268F-FE5E-2D49-EB27-4F109CD46BDE}"/>
              </a:ext>
            </a:extLst>
          </p:cNvPr>
          <p:cNvGraphicFramePr>
            <a:graphicFrameLocks noGrp="1"/>
          </p:cNvGraphicFramePr>
          <p:nvPr>
            <p:extLst>
              <p:ext uri="{D42A27DB-BD31-4B8C-83A1-F6EECF244321}">
                <p14:modId xmlns:p14="http://schemas.microsoft.com/office/powerpoint/2010/main" val="1087230423"/>
              </p:ext>
            </p:extLst>
          </p:nvPr>
        </p:nvGraphicFramePr>
        <p:xfrm>
          <a:off x="2887661" y="2873102"/>
          <a:ext cx="2080770" cy="1066800"/>
        </p:xfrm>
        <a:graphic>
          <a:graphicData uri="http://schemas.openxmlformats.org/drawingml/2006/table">
            <a:tbl>
              <a:tblPr firstRow="1" bandRow="1">
                <a:tableStyleId>{5C22544A-7EE6-4342-B048-85BDC9FD1C3A}</a:tableStyleId>
              </a:tblPr>
              <a:tblGrid>
                <a:gridCol w="2080770">
                  <a:extLst>
                    <a:ext uri="{9D8B030D-6E8A-4147-A177-3AD203B41FA5}">
                      <a16:colId xmlns:a16="http://schemas.microsoft.com/office/drawing/2014/main" val="4136999641"/>
                    </a:ext>
                  </a:extLst>
                </a:gridCol>
              </a:tblGrid>
              <a:tr h="898499">
                <a:tc>
                  <a:txBody>
                    <a:bodyPr/>
                    <a:lstStyle/>
                    <a:p>
                      <a:r>
                        <a:rPr lang="el-GR" sz="1600" dirty="0">
                          <a:solidFill>
                            <a:schemeClr val="bg1"/>
                          </a:solidFill>
                          <a:latin typeface="+mj-lt"/>
                        </a:rPr>
                        <a:t>8. Προσθήκη ΙΙ για οψιγενείς κλπ. ισχυρισμούς </a:t>
                      </a:r>
                      <a:r>
                        <a:rPr lang="el-GR" sz="1600" u="sng" dirty="0">
                          <a:solidFill>
                            <a:srgbClr val="002060"/>
                          </a:solidFill>
                          <a:latin typeface="+mj-lt"/>
                        </a:rPr>
                        <a:t>μέχρι</a:t>
                      </a:r>
                      <a:r>
                        <a:rPr lang="el-GR" sz="1600" dirty="0">
                          <a:solidFill>
                            <a:schemeClr val="bg1"/>
                          </a:solidFill>
                          <a:latin typeface="+mj-lt"/>
                        </a:rPr>
                        <a:t> και τη συζήτηση </a:t>
                      </a:r>
                    </a:p>
                  </a:txBody>
                  <a:tcPr>
                    <a:solidFill>
                      <a:schemeClr val="tx1">
                        <a:lumMod val="50000"/>
                        <a:lumOff val="50000"/>
                      </a:schemeClr>
                    </a:solidFill>
                  </a:tcPr>
                </a:tc>
                <a:extLst>
                  <a:ext uri="{0D108BD9-81ED-4DB2-BD59-A6C34878D82A}">
                    <a16:rowId xmlns:a16="http://schemas.microsoft.com/office/drawing/2014/main" val="2591688103"/>
                  </a:ext>
                </a:extLst>
              </a:tr>
            </a:tbl>
          </a:graphicData>
        </a:graphic>
      </p:graphicFrame>
      <p:sp>
        <p:nvSpPr>
          <p:cNvPr id="26" name="Βέλος: Δεξιό 25">
            <a:extLst>
              <a:ext uri="{FF2B5EF4-FFF2-40B4-BE49-F238E27FC236}">
                <a16:creationId xmlns:a16="http://schemas.microsoft.com/office/drawing/2014/main" id="{4A53D879-8EEB-21EE-4624-5E691280039A}"/>
              </a:ext>
            </a:extLst>
          </p:cNvPr>
          <p:cNvSpPr/>
          <p:nvPr/>
        </p:nvSpPr>
        <p:spPr>
          <a:xfrm>
            <a:off x="3675577" y="4385473"/>
            <a:ext cx="248351" cy="20352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7" name="Βέλος: Κάτω 26">
            <a:extLst>
              <a:ext uri="{FF2B5EF4-FFF2-40B4-BE49-F238E27FC236}">
                <a16:creationId xmlns:a16="http://schemas.microsoft.com/office/drawing/2014/main" id="{0896FC1C-8B45-0D2F-D6F0-C24268311298}"/>
              </a:ext>
            </a:extLst>
          </p:cNvPr>
          <p:cNvSpPr/>
          <p:nvPr/>
        </p:nvSpPr>
        <p:spPr>
          <a:xfrm>
            <a:off x="4006258" y="3938880"/>
            <a:ext cx="187896" cy="30237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8" name="Βέλος: Δεξιό 27">
            <a:extLst>
              <a:ext uri="{FF2B5EF4-FFF2-40B4-BE49-F238E27FC236}">
                <a16:creationId xmlns:a16="http://schemas.microsoft.com/office/drawing/2014/main" id="{13E5061F-47B8-A62B-37A5-83D44BDB70D4}"/>
              </a:ext>
            </a:extLst>
          </p:cNvPr>
          <p:cNvSpPr/>
          <p:nvPr/>
        </p:nvSpPr>
        <p:spPr>
          <a:xfrm>
            <a:off x="6480255" y="4638327"/>
            <a:ext cx="248351" cy="20352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29" name="Πίνακας 28">
            <a:extLst>
              <a:ext uri="{FF2B5EF4-FFF2-40B4-BE49-F238E27FC236}">
                <a16:creationId xmlns:a16="http://schemas.microsoft.com/office/drawing/2014/main" id="{F3927589-F914-FC89-E533-5AA9082F132E}"/>
              </a:ext>
            </a:extLst>
          </p:cNvPr>
          <p:cNvGraphicFramePr>
            <a:graphicFrameLocks noGrp="1"/>
          </p:cNvGraphicFramePr>
          <p:nvPr>
            <p:extLst>
              <p:ext uri="{D42A27DB-BD31-4B8C-83A1-F6EECF244321}">
                <p14:modId xmlns:p14="http://schemas.microsoft.com/office/powerpoint/2010/main" val="2912025477"/>
              </p:ext>
            </p:extLst>
          </p:nvPr>
        </p:nvGraphicFramePr>
        <p:xfrm>
          <a:off x="6764653" y="4090067"/>
          <a:ext cx="1642905" cy="1066800"/>
        </p:xfrm>
        <a:graphic>
          <a:graphicData uri="http://schemas.openxmlformats.org/drawingml/2006/table">
            <a:tbl>
              <a:tblPr firstRow="1" bandRow="1">
                <a:tableStyleId>{5C22544A-7EE6-4342-B048-85BDC9FD1C3A}</a:tableStyleId>
              </a:tblPr>
              <a:tblGrid>
                <a:gridCol w="1642905">
                  <a:extLst>
                    <a:ext uri="{9D8B030D-6E8A-4147-A177-3AD203B41FA5}">
                      <a16:colId xmlns:a16="http://schemas.microsoft.com/office/drawing/2014/main" val="4136999641"/>
                    </a:ext>
                  </a:extLst>
                </a:gridCol>
              </a:tblGrid>
              <a:tr h="960120">
                <a:tc>
                  <a:txBody>
                    <a:bodyPr/>
                    <a:lstStyle/>
                    <a:p>
                      <a:r>
                        <a:rPr lang="el-GR" sz="1600" dirty="0">
                          <a:solidFill>
                            <a:schemeClr val="bg1"/>
                          </a:solidFill>
                          <a:latin typeface="+mj-lt"/>
                        </a:rPr>
                        <a:t>9. Αντίκρουση Προσθήκης ΙΙ σε 5 εργάσιμες 269 παρ. 3 β΄</a:t>
                      </a:r>
                    </a:p>
                  </a:txBody>
                  <a:tcPr>
                    <a:solidFill>
                      <a:schemeClr val="tx1">
                        <a:lumMod val="50000"/>
                        <a:lumOff val="50000"/>
                      </a:schemeClr>
                    </a:solidFill>
                  </a:tcPr>
                </a:tc>
                <a:extLst>
                  <a:ext uri="{0D108BD9-81ED-4DB2-BD59-A6C34878D82A}">
                    <a16:rowId xmlns:a16="http://schemas.microsoft.com/office/drawing/2014/main" val="2591688103"/>
                  </a:ext>
                </a:extLst>
              </a:tr>
            </a:tbl>
          </a:graphicData>
        </a:graphic>
      </p:graphicFrame>
      <p:graphicFrame>
        <p:nvGraphicFramePr>
          <p:cNvPr id="30" name="Πίνακας 29">
            <a:extLst>
              <a:ext uri="{FF2B5EF4-FFF2-40B4-BE49-F238E27FC236}">
                <a16:creationId xmlns:a16="http://schemas.microsoft.com/office/drawing/2014/main" id="{2B751BC9-7E21-CBFD-BC29-7880B76166B3}"/>
              </a:ext>
            </a:extLst>
          </p:cNvPr>
          <p:cNvGraphicFramePr>
            <a:graphicFrameLocks noGrp="1"/>
          </p:cNvGraphicFramePr>
          <p:nvPr>
            <p:extLst>
              <p:ext uri="{D42A27DB-BD31-4B8C-83A1-F6EECF244321}">
                <p14:modId xmlns:p14="http://schemas.microsoft.com/office/powerpoint/2010/main" val="4294832973"/>
              </p:ext>
            </p:extLst>
          </p:nvPr>
        </p:nvGraphicFramePr>
        <p:xfrm>
          <a:off x="5094168" y="3050771"/>
          <a:ext cx="3313390" cy="1005840"/>
        </p:xfrm>
        <a:graphic>
          <a:graphicData uri="http://schemas.openxmlformats.org/drawingml/2006/table">
            <a:tbl>
              <a:tblPr firstRow="1" bandRow="1">
                <a:tableStyleId>{5C22544A-7EE6-4342-B048-85BDC9FD1C3A}</a:tableStyleId>
              </a:tblPr>
              <a:tblGrid>
                <a:gridCol w="3313390">
                  <a:extLst>
                    <a:ext uri="{9D8B030D-6E8A-4147-A177-3AD203B41FA5}">
                      <a16:colId xmlns:a16="http://schemas.microsoft.com/office/drawing/2014/main" val="4136999641"/>
                    </a:ext>
                  </a:extLst>
                </a:gridCol>
              </a:tblGrid>
              <a:tr h="700216">
                <a:tc>
                  <a:txBody>
                    <a:bodyPr/>
                    <a:lstStyle/>
                    <a:p>
                      <a:r>
                        <a:rPr lang="el-GR" sz="1500" u="sng" dirty="0">
                          <a:solidFill>
                            <a:schemeClr val="tx2"/>
                          </a:solidFill>
                          <a:latin typeface="+mj-lt"/>
                        </a:rPr>
                        <a:t>ΠΡΟΣΟΧΗ</a:t>
                      </a:r>
                      <a:r>
                        <a:rPr lang="el-GR" sz="1500" dirty="0">
                          <a:solidFill>
                            <a:schemeClr val="tx2"/>
                          </a:solidFill>
                          <a:latin typeface="+mj-lt"/>
                        </a:rPr>
                        <a:t> : Στο στάδιο 6, μετά την έκδοση Διάταξης, μπορούν να ασκηθούν «αντιρρήσεις» κλπ. βλ . Πρκτ. ή και να σταματήσει η ροή</a:t>
                      </a:r>
                      <a:endParaRPr lang="el-GR" sz="1200" dirty="0">
                        <a:solidFill>
                          <a:schemeClr val="tx2"/>
                        </a:solidFill>
                        <a:latin typeface="+mj-lt"/>
                      </a:endParaRPr>
                    </a:p>
                  </a:txBody>
                  <a:tcPr>
                    <a:solidFill>
                      <a:srgbClr val="FFC000"/>
                    </a:solidFill>
                  </a:tcPr>
                </a:tc>
                <a:extLst>
                  <a:ext uri="{0D108BD9-81ED-4DB2-BD59-A6C34878D82A}">
                    <a16:rowId xmlns:a16="http://schemas.microsoft.com/office/drawing/2014/main" val="2591688103"/>
                  </a:ext>
                </a:extLst>
              </a:tr>
            </a:tbl>
          </a:graphicData>
        </a:graphic>
      </p:graphicFrame>
    </p:spTree>
    <p:extLst>
      <p:ext uri="{BB962C8B-B14F-4D97-AF65-F5344CB8AC3E}">
        <p14:creationId xmlns:p14="http://schemas.microsoft.com/office/powerpoint/2010/main" val="3611071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8C6E6-84B4-7365-45FE-1EA1120C37B5}"/>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10FD0877-4194-32CE-C3B9-97A850CC8BBE}"/>
              </a:ext>
            </a:extLst>
          </p:cNvPr>
          <p:cNvSpPr>
            <a:spLocks noGrp="1"/>
          </p:cNvSpPr>
          <p:nvPr>
            <p:ph type="title"/>
          </p:nvPr>
        </p:nvSpPr>
        <p:spPr>
          <a:xfrm>
            <a:off x="0" y="0"/>
            <a:ext cx="8604448" cy="555526"/>
          </a:xfrm>
          <a:solidFill>
            <a:schemeClr val="accent1"/>
          </a:solidFill>
        </p:spPr>
        <p:txBody>
          <a:bodyPr/>
          <a:lstStyle/>
          <a:p>
            <a:pPr algn="ctr"/>
            <a:r>
              <a:rPr lang="el-GR" sz="1700" b="1" spc="300" dirty="0">
                <a:solidFill>
                  <a:schemeClr val="bg1"/>
                </a:solidFill>
              </a:rPr>
              <a:t>6Α. Το ζήτημα της διαμεσολάβησης</a:t>
            </a:r>
          </a:p>
        </p:txBody>
      </p:sp>
      <p:graphicFrame>
        <p:nvGraphicFramePr>
          <p:cNvPr id="2" name="Πίνακας 1">
            <a:extLst>
              <a:ext uri="{FF2B5EF4-FFF2-40B4-BE49-F238E27FC236}">
                <a16:creationId xmlns:a16="http://schemas.microsoft.com/office/drawing/2014/main" id="{E92130BB-62FC-61A3-E8CE-1AB626834361}"/>
              </a:ext>
            </a:extLst>
          </p:cNvPr>
          <p:cNvGraphicFramePr>
            <a:graphicFrameLocks noGrp="1"/>
          </p:cNvGraphicFramePr>
          <p:nvPr>
            <p:extLst>
              <p:ext uri="{D42A27DB-BD31-4B8C-83A1-F6EECF244321}">
                <p14:modId xmlns:p14="http://schemas.microsoft.com/office/powerpoint/2010/main" val="744907251"/>
              </p:ext>
            </p:extLst>
          </p:nvPr>
        </p:nvGraphicFramePr>
        <p:xfrm>
          <a:off x="1" y="555526"/>
          <a:ext cx="8604448" cy="4587974"/>
        </p:xfrm>
        <a:graphic>
          <a:graphicData uri="http://schemas.openxmlformats.org/drawingml/2006/table">
            <a:tbl>
              <a:tblPr firstRow="1" bandRow="1">
                <a:tableStyleId>{5C22544A-7EE6-4342-B048-85BDC9FD1C3A}</a:tableStyleId>
              </a:tblPr>
              <a:tblGrid>
                <a:gridCol w="8604448">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600" dirty="0">
                          <a:solidFill>
                            <a:srgbClr val="002060"/>
                          </a:solidFill>
                          <a:latin typeface="+mj-lt"/>
                        </a:rPr>
                        <a:t>Σε 30 ημέρες από κατάθεση πρέπει να επιδοθεί η αγωγή</a:t>
                      </a:r>
                    </a:p>
                    <a:p>
                      <a:pPr marL="285750" indent="-285750" algn="just">
                        <a:lnSpc>
                          <a:spcPct val="100000"/>
                        </a:lnSpc>
                        <a:buFont typeface="Wingdings" panose="05000000000000000000" pitchFamily="2" charset="2"/>
                        <a:buChar char="Ø"/>
                      </a:pPr>
                      <a:r>
                        <a:rPr lang="el-GR" sz="1600" dirty="0">
                          <a:solidFill>
                            <a:srgbClr val="002060"/>
                          </a:solidFill>
                          <a:latin typeface="+mj-lt"/>
                        </a:rPr>
                        <a:t>Σε 90 ημέρες από τη λήξη της προθεσμίας επίδοσης, πρέπει να υποβληθούν προτάσεις κλπ.</a:t>
                      </a:r>
                    </a:p>
                    <a:p>
                      <a:pPr marL="285750" indent="-285750" algn="just">
                        <a:lnSpc>
                          <a:spcPct val="100000"/>
                        </a:lnSpc>
                        <a:buFont typeface="Wingdings" panose="05000000000000000000" pitchFamily="2" charset="2"/>
                        <a:buChar char="Ø"/>
                      </a:pPr>
                      <a:r>
                        <a:rPr lang="el-GR" sz="1600" dirty="0">
                          <a:solidFill>
                            <a:srgbClr val="C00000"/>
                          </a:solidFill>
                          <a:latin typeface="+mj-lt"/>
                        </a:rPr>
                        <a:t> ΠΡΟΣΟΧΗ !!! Η προθεσμία των 90 ημερών ΔΕΝ ΑΝΑΣΤΕΛΛΕΤΑΙ για τη διενέργεια ΥΑΣ !!!</a:t>
                      </a:r>
                    </a:p>
                    <a:p>
                      <a:pPr marL="285750" indent="-285750" algn="just">
                        <a:lnSpc>
                          <a:spcPct val="100000"/>
                        </a:lnSpc>
                        <a:buFont typeface="Wingdings" panose="05000000000000000000" pitchFamily="2" charset="2"/>
                        <a:buChar char="Ø"/>
                      </a:pPr>
                      <a:r>
                        <a:rPr lang="el-GR" sz="1600" dirty="0">
                          <a:solidFill>
                            <a:srgbClr val="002060"/>
                          </a:solidFill>
                          <a:latin typeface="+mj-lt"/>
                        </a:rPr>
                        <a:t>ΤΟ ΘΕΤΙΚΟ : Υπάρχει σαφήνεια στο καταληκτικό χρονικό σημείο υποβολής των προτάσεων</a:t>
                      </a:r>
                    </a:p>
                    <a:p>
                      <a:pPr marL="285750" indent="-285750" algn="just">
                        <a:lnSpc>
                          <a:spcPct val="100000"/>
                        </a:lnSpc>
                        <a:buFont typeface="Wingdings" panose="05000000000000000000" pitchFamily="2" charset="2"/>
                        <a:buChar char="Ø"/>
                      </a:pPr>
                      <a:r>
                        <a:rPr lang="el-GR" sz="1600" dirty="0">
                          <a:solidFill>
                            <a:srgbClr val="0070C0"/>
                          </a:solidFill>
                          <a:latin typeface="+mj-lt"/>
                        </a:rPr>
                        <a:t>ΤΟ ΑΡΝΗΤΙΚΟ : Άγχος απώλειας προθεσμίας προτάσεων, που επιδρά αρνητικά στη διαμεσολάβηση</a:t>
                      </a:r>
                    </a:p>
                    <a:p>
                      <a:pPr marL="285750" indent="-285750" algn="just">
                        <a:lnSpc>
                          <a:spcPct val="100000"/>
                        </a:lnSpc>
                        <a:buFont typeface="Wingdings" panose="05000000000000000000" pitchFamily="2" charset="2"/>
                        <a:buChar char="Ø"/>
                      </a:pPr>
                      <a:r>
                        <a:rPr lang="el-GR" sz="1600" dirty="0">
                          <a:solidFill>
                            <a:srgbClr val="00B050"/>
                          </a:solidFill>
                          <a:latin typeface="+mj-lt"/>
                        </a:rPr>
                        <a:t>Αν πριν το κλείσιμο του φακέλου συμφωνία για υπαγωγή σε εκούσια διαμεσολάβηση ;</a:t>
                      </a:r>
                      <a:r>
                        <a:rPr lang="el-GR" sz="1600" dirty="0">
                          <a:solidFill>
                            <a:srgbClr val="002060"/>
                          </a:solidFill>
                          <a:latin typeface="+mj-lt"/>
                        </a:rPr>
                        <a:t> ΟΡΙΖΕΤΑΙ ΟΤΙ : α) Η υπόθεση ΑΠΟΣΥΡΕΤΑΙ από το πινάκιο, κατόπιν ενημέρωσης του Δικαστηρίου από τον διαμεσολαβητή </a:t>
                      </a:r>
                    </a:p>
                    <a:p>
                      <a:pPr marL="0" indent="0" algn="just">
                        <a:lnSpc>
                          <a:spcPct val="100000"/>
                        </a:lnSpc>
                        <a:buFont typeface="Wingdings" panose="05000000000000000000" pitchFamily="2" charset="2"/>
                        <a:buNone/>
                      </a:pPr>
                      <a:r>
                        <a:rPr lang="el-GR" sz="1600" dirty="0">
                          <a:solidFill>
                            <a:srgbClr val="002060"/>
                          </a:solidFill>
                          <a:latin typeface="+mj-lt"/>
                        </a:rPr>
                        <a:t>                                        </a:t>
                      </a:r>
                      <a:r>
                        <a:rPr lang="el-GR" sz="1600" dirty="0">
                          <a:solidFill>
                            <a:srgbClr val="7030A0"/>
                          </a:solidFill>
                          <a:latin typeface="+mj-lt"/>
                        </a:rPr>
                        <a:t>β) Αν αποτύχει τελικώς η διαμεσολάβηση ;</a:t>
                      </a:r>
                      <a:r>
                        <a:rPr lang="el-GR" sz="1600" dirty="0">
                          <a:solidFill>
                            <a:srgbClr val="002060"/>
                          </a:solidFill>
                          <a:latin typeface="+mj-lt"/>
                        </a:rPr>
                        <a:t> Αφού  «απόσυρση», τότε αναγκαίως επαναφορά με ΚΛΗΣΗ – ΧΑΝΕΤΑΙ ο ενδιάμεσος χρόνος : Αντι-διαμεσολαβητικό πρόσημο ;</a:t>
                      </a:r>
                      <a:endParaRPr lang="el-GR" sz="1600" dirty="0">
                        <a:solidFill>
                          <a:srgbClr val="7030A0"/>
                        </a:solidFill>
                        <a:latin typeface="+mj-lt"/>
                      </a:endParaRP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2699297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EA396-6F5F-15CC-7BC1-F7A954E0551D}"/>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6DAA0555-61F8-6D13-FF26-017DB9FB382C}"/>
              </a:ext>
            </a:extLst>
          </p:cNvPr>
          <p:cNvSpPr>
            <a:spLocks noGrp="1"/>
          </p:cNvSpPr>
          <p:nvPr>
            <p:ph type="title"/>
          </p:nvPr>
        </p:nvSpPr>
        <p:spPr>
          <a:xfrm>
            <a:off x="0" y="0"/>
            <a:ext cx="8748464" cy="339502"/>
          </a:xfrm>
          <a:solidFill>
            <a:schemeClr val="accent1"/>
          </a:solidFill>
        </p:spPr>
        <p:txBody>
          <a:bodyPr/>
          <a:lstStyle/>
          <a:p>
            <a:pPr algn="ctr"/>
            <a:r>
              <a:rPr lang="el-GR" sz="1700" b="1" spc="300" dirty="0">
                <a:solidFill>
                  <a:schemeClr val="bg1"/>
                </a:solidFill>
              </a:rPr>
              <a:t>7. Ζητήματα</a:t>
            </a:r>
            <a:r>
              <a:rPr lang="en-US" sz="1700" b="1" spc="300" dirty="0">
                <a:solidFill>
                  <a:schemeClr val="bg1"/>
                </a:solidFill>
              </a:rPr>
              <a:t> </a:t>
            </a:r>
            <a:r>
              <a:rPr lang="el-GR" sz="1700" b="1" spc="300" dirty="0">
                <a:solidFill>
                  <a:schemeClr val="bg1"/>
                </a:solidFill>
              </a:rPr>
              <a:t>διαδικαστικής ροής</a:t>
            </a:r>
          </a:p>
        </p:txBody>
      </p:sp>
      <p:graphicFrame>
        <p:nvGraphicFramePr>
          <p:cNvPr id="2" name="Πίνακας 1">
            <a:extLst>
              <a:ext uri="{FF2B5EF4-FFF2-40B4-BE49-F238E27FC236}">
                <a16:creationId xmlns:a16="http://schemas.microsoft.com/office/drawing/2014/main" id="{03D0B256-4CC8-AA99-5472-3FBF85C7E2FA}"/>
              </a:ext>
            </a:extLst>
          </p:cNvPr>
          <p:cNvGraphicFramePr>
            <a:graphicFrameLocks noGrp="1"/>
          </p:cNvGraphicFramePr>
          <p:nvPr>
            <p:extLst>
              <p:ext uri="{D42A27DB-BD31-4B8C-83A1-F6EECF244321}">
                <p14:modId xmlns:p14="http://schemas.microsoft.com/office/powerpoint/2010/main" val="3204323049"/>
              </p:ext>
            </p:extLst>
          </p:nvPr>
        </p:nvGraphicFramePr>
        <p:xfrm>
          <a:off x="0" y="339502"/>
          <a:ext cx="8748463" cy="4815840"/>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803998">
                <a:tc>
                  <a:txBody>
                    <a:bodyPr/>
                    <a:lstStyle/>
                    <a:p>
                      <a:pPr marL="285750" indent="-285750" algn="just">
                        <a:lnSpc>
                          <a:spcPct val="100000"/>
                        </a:lnSpc>
                        <a:buFont typeface="Wingdings" panose="05000000000000000000" pitchFamily="2" charset="2"/>
                        <a:buChar char="Ø"/>
                      </a:pPr>
                      <a:r>
                        <a:rPr lang="el-GR" sz="1550" dirty="0">
                          <a:solidFill>
                            <a:srgbClr val="002060"/>
                          </a:solidFill>
                          <a:latin typeface="+mj-lt"/>
                        </a:rPr>
                        <a:t>ΖΗΤΗΜΑ Α : Ποιος χρεώνει τον Εισηγητή του Πολυμελούς ; </a:t>
                      </a:r>
                      <a:r>
                        <a:rPr lang="el-GR" sz="1550" dirty="0">
                          <a:solidFill>
                            <a:schemeClr val="accent6">
                              <a:lumMod val="50000"/>
                            </a:schemeClr>
                          </a:solidFill>
                          <a:latin typeface="+mj-lt"/>
                        </a:rPr>
                        <a:t>Ο Προϊστάμενος ή ο Πρόεδρος του Πολυμελούς ;</a:t>
                      </a:r>
                      <a:r>
                        <a:rPr lang="en-US" sz="1550" dirty="0">
                          <a:solidFill>
                            <a:schemeClr val="accent6">
                              <a:lumMod val="50000"/>
                            </a:schemeClr>
                          </a:solidFill>
                          <a:latin typeface="+mj-lt"/>
                        </a:rPr>
                        <a:t> </a:t>
                      </a:r>
                      <a:r>
                        <a:rPr lang="el-GR" sz="1550" dirty="0">
                          <a:solidFill>
                            <a:schemeClr val="accent6">
                              <a:lumMod val="50000"/>
                            </a:schemeClr>
                          </a:solidFill>
                          <a:latin typeface="+mj-lt"/>
                        </a:rPr>
                        <a:t>Κατά το γράμμα ο 1</a:t>
                      </a:r>
                      <a:r>
                        <a:rPr lang="el-GR" sz="1550" baseline="30000" dirty="0">
                          <a:solidFill>
                            <a:schemeClr val="accent6">
                              <a:lumMod val="50000"/>
                            </a:schemeClr>
                          </a:solidFill>
                          <a:latin typeface="+mj-lt"/>
                        </a:rPr>
                        <a:t>ος</a:t>
                      </a:r>
                      <a:r>
                        <a:rPr lang="el-GR" sz="1550" dirty="0">
                          <a:solidFill>
                            <a:schemeClr val="accent6">
                              <a:lumMod val="50000"/>
                            </a:schemeClr>
                          </a:solidFill>
                          <a:latin typeface="+mj-lt"/>
                        </a:rPr>
                        <a:t>, ορθότ. διορθωτικά ο 2</a:t>
                      </a:r>
                      <a:r>
                        <a:rPr lang="el-GR" sz="1550" baseline="30000" dirty="0">
                          <a:solidFill>
                            <a:schemeClr val="accent6">
                              <a:lumMod val="50000"/>
                            </a:schemeClr>
                          </a:solidFill>
                          <a:latin typeface="+mj-lt"/>
                        </a:rPr>
                        <a:t>ος</a:t>
                      </a:r>
                      <a:r>
                        <a:rPr lang="el-GR" sz="1550" dirty="0">
                          <a:solidFill>
                            <a:schemeClr val="accent6">
                              <a:lumMod val="50000"/>
                            </a:schemeClr>
                          </a:solidFill>
                          <a:latin typeface="+mj-lt"/>
                        </a:rPr>
                        <a:t> </a:t>
                      </a:r>
                      <a:endParaRPr lang="en-US" sz="155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endParaRPr lang="en-US" sz="155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n-US" sz="1550" dirty="0">
                          <a:solidFill>
                            <a:srgbClr val="002060"/>
                          </a:solidFill>
                          <a:latin typeface="+mj-lt"/>
                        </a:rPr>
                        <a:t>ZHTHMA B : </a:t>
                      </a:r>
                      <a:r>
                        <a:rPr lang="el-GR" sz="1550" dirty="0">
                          <a:solidFill>
                            <a:schemeClr val="accent6">
                              <a:lumMod val="50000"/>
                            </a:schemeClr>
                          </a:solidFill>
                          <a:latin typeface="+mj-lt"/>
                        </a:rPr>
                        <a:t>Αν η υπόθεση προσδιοριζόταν στις 180 ημέρες (6 μ.), τότε </a:t>
                      </a:r>
                      <a:r>
                        <a:rPr lang="el-GR" sz="1550" dirty="0">
                          <a:solidFill>
                            <a:srgbClr val="002060"/>
                          </a:solidFill>
                          <a:latin typeface="+mj-lt"/>
                        </a:rPr>
                        <a:t>οι διαθέσιμες μέρες δεν επαρκούσαν, για να λάβουν χώρα τα σχετικά προβλεπόμενα.</a:t>
                      </a:r>
                      <a:r>
                        <a:rPr lang="el-GR" sz="1550" dirty="0">
                          <a:solidFill>
                            <a:schemeClr val="accent6">
                              <a:lumMod val="50000"/>
                            </a:schemeClr>
                          </a:solidFill>
                          <a:latin typeface="+mj-lt"/>
                        </a:rPr>
                        <a:t> </a:t>
                      </a:r>
                      <a:r>
                        <a:rPr lang="el-GR" sz="1550" u="sng" dirty="0">
                          <a:solidFill>
                            <a:schemeClr val="accent6">
                              <a:lumMod val="50000"/>
                            </a:schemeClr>
                          </a:solidFill>
                          <a:latin typeface="+mj-lt"/>
                        </a:rPr>
                        <a:t>Γι’ αυτό ο 5264/2025 ορίζει πλέον ότι προσδιορίζεται σε χρόνο που δεν υπερβαίνει τις 210 ημέρες = το 7μηνο = Προσδιορισμός ως έγγιστα στο 7μηνο, αλλά όχι πέραν αυτού – Αναμένεται διορθωτική μεταβολή </a:t>
                      </a:r>
                      <a:r>
                        <a:rPr lang="el-GR" sz="1550" u="sng" dirty="0">
                          <a:solidFill>
                            <a:srgbClr val="00B050"/>
                          </a:solidFill>
                          <a:latin typeface="+mj-lt"/>
                        </a:rPr>
                        <a:t>– ΣΧΕΔΙΟ ΝΟΜΟΥ : Προσδιορισμός σε 200-210 ημέρες</a:t>
                      </a:r>
                    </a:p>
                    <a:p>
                      <a:pPr marL="285750" indent="-285750" algn="just">
                        <a:lnSpc>
                          <a:spcPct val="100000"/>
                        </a:lnSpc>
                        <a:buFont typeface="Wingdings" panose="05000000000000000000" pitchFamily="2" charset="2"/>
                        <a:buChar char="Ø"/>
                      </a:pPr>
                      <a:endParaRPr lang="el-GR" sz="155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l-GR" sz="1550" dirty="0">
                          <a:solidFill>
                            <a:srgbClr val="002060"/>
                          </a:solidFill>
                          <a:latin typeface="+mj-lt"/>
                        </a:rPr>
                        <a:t>ΖΗΤΗΜΑ Γ : </a:t>
                      </a:r>
                      <a:r>
                        <a:rPr lang="el-GR" sz="1550" dirty="0">
                          <a:solidFill>
                            <a:schemeClr val="accent6">
                              <a:lumMod val="50000"/>
                            </a:schemeClr>
                          </a:solidFill>
                          <a:latin typeface="+mj-lt"/>
                        </a:rPr>
                        <a:t>1) Οι παρεμβάσεις/προσεπικλήσεις/παρ. αγωγές/ανταγωγές : ΑΣΚΟΥΝΤΑΙ σε 40 ημ. (ή 70 ημ. επί εναγομένου αλλοδαπής ή </a:t>
                      </a:r>
                      <a:r>
                        <a:rPr lang="el-GR" sz="1550" dirty="0">
                          <a:solidFill>
                            <a:srgbClr val="C00000"/>
                          </a:solidFill>
                          <a:latin typeface="+mj-lt"/>
                        </a:rPr>
                        <a:t>αγνώστου διαμονής</a:t>
                      </a:r>
                      <a:r>
                        <a:rPr lang="el-GR" sz="1550" dirty="0">
                          <a:solidFill>
                            <a:schemeClr val="accent6">
                              <a:lumMod val="50000"/>
                            </a:schemeClr>
                          </a:solidFill>
                          <a:latin typeface="+mj-lt"/>
                        </a:rPr>
                        <a:t>) </a:t>
                      </a:r>
                      <a:r>
                        <a:rPr lang="el-GR" sz="1550" dirty="0">
                          <a:solidFill>
                            <a:srgbClr val="00B050"/>
                          </a:solidFill>
                          <a:latin typeface="+mj-lt"/>
                        </a:rPr>
                        <a:t>από ΠΕΡΑΣ ΠΡΟΘΕΣΜΙΑΣ ΕΠΙΔΟΣΗΣ</a:t>
                      </a:r>
                      <a:r>
                        <a:rPr lang="el-GR" sz="1550" dirty="0">
                          <a:solidFill>
                            <a:srgbClr val="7030A0"/>
                          </a:solidFill>
                          <a:latin typeface="+mj-lt"/>
                        </a:rPr>
                        <a:t> </a:t>
                      </a:r>
                      <a:r>
                        <a:rPr lang="el-GR" sz="1550" dirty="0">
                          <a:solidFill>
                            <a:schemeClr val="accent6">
                              <a:lumMod val="50000"/>
                            </a:schemeClr>
                          </a:solidFill>
                          <a:latin typeface="+mj-lt"/>
                        </a:rPr>
                        <a:t>(όχι πια από κατάθεση αγωγής η αφετηρία)</a:t>
                      </a:r>
                    </a:p>
                    <a:p>
                      <a:pPr marL="0" indent="0" algn="just">
                        <a:lnSpc>
                          <a:spcPct val="100000"/>
                        </a:lnSpc>
                        <a:buFont typeface="Wingdings" panose="05000000000000000000" pitchFamily="2" charset="2"/>
                        <a:buNone/>
                      </a:pPr>
                      <a:r>
                        <a:rPr lang="el-GR" sz="1550" dirty="0">
                          <a:solidFill>
                            <a:schemeClr val="accent6">
                              <a:lumMod val="50000"/>
                            </a:schemeClr>
                          </a:solidFill>
                          <a:latin typeface="+mj-lt"/>
                        </a:rPr>
                        <a:t>                                 2) Παρεμβάσεις μετά από προσεπίκληση/ανακ. : (70/100 ημ. </a:t>
                      </a:r>
                      <a:r>
                        <a:rPr lang="el-GR" sz="1550" dirty="0">
                          <a:solidFill>
                            <a:srgbClr val="00B050"/>
                          </a:solidFill>
                          <a:latin typeface="+mj-lt"/>
                        </a:rPr>
                        <a:t>από ίδια       </a:t>
                      </a:r>
                    </a:p>
                    <a:p>
                      <a:pPr marL="0" indent="0" algn="just">
                        <a:lnSpc>
                          <a:spcPct val="100000"/>
                        </a:lnSpc>
                        <a:buFont typeface="Wingdings" panose="05000000000000000000" pitchFamily="2" charset="2"/>
                        <a:buNone/>
                      </a:pPr>
                      <a:r>
                        <a:rPr lang="el-GR" sz="1550" dirty="0">
                          <a:solidFill>
                            <a:srgbClr val="00B050"/>
                          </a:solidFill>
                          <a:latin typeface="+mj-lt"/>
                        </a:rPr>
                        <a:t>                                 αφετηρία βλ. ανωτέρω</a:t>
                      </a:r>
                      <a:r>
                        <a:rPr lang="el-GR" sz="1550" dirty="0">
                          <a:solidFill>
                            <a:schemeClr val="accent6">
                              <a:lumMod val="50000"/>
                            </a:schemeClr>
                          </a:solidFill>
                          <a:latin typeface="+mj-lt"/>
                        </a:rPr>
                        <a:t>) </a:t>
                      </a:r>
                    </a:p>
                    <a:p>
                      <a:pPr marL="0" indent="0" algn="just">
                        <a:lnSpc>
                          <a:spcPct val="100000"/>
                        </a:lnSpc>
                        <a:buFont typeface="Wingdings" panose="05000000000000000000" pitchFamily="2" charset="2"/>
                        <a:buNone/>
                      </a:pPr>
                      <a:r>
                        <a:rPr lang="el-GR" sz="1550" dirty="0">
                          <a:solidFill>
                            <a:schemeClr val="accent6">
                              <a:lumMod val="50000"/>
                            </a:schemeClr>
                          </a:solidFill>
                          <a:latin typeface="+mj-lt"/>
                        </a:rPr>
                        <a:t>                                 3) ΠΡΟΤΑΣΕΙΣ : Σε 100 ημέρες </a:t>
                      </a:r>
                      <a:r>
                        <a:rPr lang="el-GR" sz="1550" dirty="0">
                          <a:solidFill>
                            <a:srgbClr val="00B050"/>
                          </a:solidFill>
                          <a:latin typeface="+mj-lt"/>
                        </a:rPr>
                        <a:t>από ίδια αφετηρία βλ. ανωτέρω ή</a:t>
                      </a:r>
                    </a:p>
                    <a:p>
                      <a:pPr marL="0" indent="0" algn="just">
                        <a:lnSpc>
                          <a:spcPct val="100000"/>
                        </a:lnSpc>
                        <a:buFont typeface="Wingdings" panose="05000000000000000000" pitchFamily="2" charset="2"/>
                        <a:buNone/>
                      </a:pPr>
                      <a:r>
                        <a:rPr lang="el-GR" sz="1550" dirty="0">
                          <a:solidFill>
                            <a:srgbClr val="00B050"/>
                          </a:solidFill>
                          <a:latin typeface="+mj-lt"/>
                        </a:rPr>
                        <a:t> </a:t>
                      </a:r>
                      <a:r>
                        <a:rPr lang="el-GR" sz="1550" dirty="0">
                          <a:solidFill>
                            <a:schemeClr val="tx1"/>
                          </a:solidFill>
                          <a:latin typeface="+mj-lt"/>
                        </a:rPr>
                        <a:t>                                 Σε 160 ημ. </a:t>
                      </a:r>
                      <a:r>
                        <a:rPr lang="el-GR" sz="1550" dirty="0">
                          <a:solidFill>
                            <a:srgbClr val="00B050"/>
                          </a:solidFill>
                          <a:latin typeface="+mj-lt"/>
                        </a:rPr>
                        <a:t>από ίδια αφετηρία </a:t>
                      </a:r>
                      <a:r>
                        <a:rPr lang="el-GR" sz="1550" dirty="0">
                          <a:solidFill>
                            <a:schemeClr val="tx1"/>
                          </a:solidFill>
                          <a:latin typeface="+mj-lt"/>
                        </a:rPr>
                        <a:t>επί εναγομένου αλλοδαπής ή</a:t>
                      </a:r>
                      <a:r>
                        <a:rPr lang="el-GR" sz="1550" dirty="0">
                          <a:solidFill>
                            <a:srgbClr val="00B050"/>
                          </a:solidFill>
                          <a:latin typeface="+mj-lt"/>
                        </a:rPr>
                        <a:t> </a:t>
                      </a:r>
                      <a:r>
                        <a:rPr lang="el-GR" sz="1550" dirty="0">
                          <a:solidFill>
                            <a:srgbClr val="C00000"/>
                          </a:solidFill>
                          <a:latin typeface="+mj-lt"/>
                        </a:rPr>
                        <a:t>αγνώστου   </a:t>
                      </a:r>
                    </a:p>
                    <a:p>
                      <a:pPr marL="0" indent="0" algn="just">
                        <a:lnSpc>
                          <a:spcPct val="100000"/>
                        </a:lnSpc>
                        <a:buFont typeface="Wingdings" panose="05000000000000000000" pitchFamily="2" charset="2"/>
                        <a:buNone/>
                      </a:pPr>
                      <a:r>
                        <a:rPr lang="el-GR" sz="1550" dirty="0">
                          <a:solidFill>
                            <a:srgbClr val="C00000"/>
                          </a:solidFill>
                          <a:latin typeface="+mj-lt"/>
                        </a:rPr>
                        <a:t>                                  διαμονής</a:t>
                      </a:r>
                      <a:r>
                        <a:rPr lang="el-GR" sz="1550" dirty="0">
                          <a:solidFill>
                            <a:schemeClr val="tx1"/>
                          </a:solidFill>
                          <a:latin typeface="+mj-lt"/>
                        </a:rPr>
                        <a:t>)</a:t>
                      </a:r>
                      <a:r>
                        <a:rPr lang="el-GR" sz="1550" dirty="0">
                          <a:solidFill>
                            <a:srgbClr val="00B050"/>
                          </a:solidFill>
                          <a:latin typeface="+mj-lt"/>
                        </a:rPr>
                        <a:t> </a:t>
                      </a:r>
                      <a:r>
                        <a:rPr lang="el-GR" sz="1550" dirty="0">
                          <a:solidFill>
                            <a:schemeClr val="tx1"/>
                          </a:solidFill>
                          <a:latin typeface="+mj-lt"/>
                        </a:rPr>
                        <a:t>– Αντίκρουση σε 15 ημ.</a:t>
                      </a:r>
                    </a:p>
                    <a:p>
                      <a:pPr marL="0" indent="0" algn="just">
                        <a:lnSpc>
                          <a:spcPct val="100000"/>
                        </a:lnSpc>
                        <a:buFont typeface="Wingdings" panose="05000000000000000000" pitchFamily="2" charset="2"/>
                        <a:buNone/>
                      </a:pPr>
                      <a:r>
                        <a:rPr lang="el-GR" sz="1550" u="sng" dirty="0">
                          <a:solidFill>
                            <a:schemeClr val="tx1"/>
                          </a:solidFill>
                          <a:latin typeface="+mj-lt"/>
                        </a:rPr>
                        <a:t>ΣΥΝΕΠΩΣ ΑΝΑΓΚΗ ΤΡΟΠΟΠΟΙΗΣΗΣ</a:t>
                      </a:r>
                      <a:r>
                        <a:rPr lang="el-GR" sz="1550" dirty="0">
                          <a:solidFill>
                            <a:srgbClr val="7030A0"/>
                          </a:solidFill>
                          <a:latin typeface="+mj-lt"/>
                        </a:rPr>
                        <a:t> : 1. Οι προθεσμίες κατάθεσης προτάσεων διαφέρουν για τους διαδίκους του 237, από αυτούς του 238, ενώ θα έπρεπε να εναρμονίζονται</a:t>
                      </a:r>
                    </a:p>
                    <a:p>
                      <a:pPr marL="0" indent="0" algn="just">
                        <a:lnSpc>
                          <a:spcPct val="100000"/>
                        </a:lnSpc>
                        <a:buFont typeface="Wingdings" panose="05000000000000000000" pitchFamily="2" charset="2"/>
                        <a:buNone/>
                      </a:pPr>
                      <a:r>
                        <a:rPr lang="el-GR" sz="1550" dirty="0">
                          <a:solidFill>
                            <a:srgbClr val="7030A0"/>
                          </a:solidFill>
                          <a:latin typeface="+mj-lt"/>
                        </a:rPr>
                        <a:t>          2. Διαφοροποίηση έτι μεγαλύτερη επί προσώπων αγνώστου διαμονής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3087120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45F30-C42B-74F1-9EFA-12D86BCAA49C}"/>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10939CB9-0E1E-93B8-3F09-C9695F16D713}"/>
              </a:ext>
            </a:extLst>
          </p:cNvPr>
          <p:cNvSpPr>
            <a:spLocks noGrp="1"/>
          </p:cNvSpPr>
          <p:nvPr>
            <p:ph type="title"/>
          </p:nvPr>
        </p:nvSpPr>
        <p:spPr>
          <a:xfrm>
            <a:off x="0" y="0"/>
            <a:ext cx="8604448" cy="555526"/>
          </a:xfrm>
          <a:solidFill>
            <a:schemeClr val="accent1"/>
          </a:solidFill>
        </p:spPr>
        <p:txBody>
          <a:bodyPr/>
          <a:lstStyle/>
          <a:p>
            <a:pPr algn="ctr"/>
            <a:r>
              <a:rPr lang="el-GR" sz="1700" b="1" spc="300" dirty="0">
                <a:solidFill>
                  <a:schemeClr val="bg1"/>
                </a:solidFill>
              </a:rPr>
              <a:t>8. Περαιτέρω μηχανισμοί επιτάχυνσης εκ της διαδικασίας : ΑΜΕΣΟΙ ΚΑΙ ΕΜΜΕΣΟΙ</a:t>
            </a:r>
          </a:p>
        </p:txBody>
      </p:sp>
      <p:graphicFrame>
        <p:nvGraphicFramePr>
          <p:cNvPr id="2" name="Πίνακας 1">
            <a:extLst>
              <a:ext uri="{FF2B5EF4-FFF2-40B4-BE49-F238E27FC236}">
                <a16:creationId xmlns:a16="http://schemas.microsoft.com/office/drawing/2014/main" id="{52CED7A7-5DD6-4F90-F120-1F2A17333050}"/>
              </a:ext>
            </a:extLst>
          </p:cNvPr>
          <p:cNvGraphicFramePr>
            <a:graphicFrameLocks noGrp="1"/>
          </p:cNvGraphicFramePr>
          <p:nvPr>
            <p:extLst>
              <p:ext uri="{D42A27DB-BD31-4B8C-83A1-F6EECF244321}">
                <p14:modId xmlns:p14="http://schemas.microsoft.com/office/powerpoint/2010/main" val="3176654046"/>
              </p:ext>
            </p:extLst>
          </p:nvPr>
        </p:nvGraphicFramePr>
        <p:xfrm>
          <a:off x="1" y="555526"/>
          <a:ext cx="8604448" cy="4587974"/>
        </p:xfrm>
        <a:graphic>
          <a:graphicData uri="http://schemas.openxmlformats.org/drawingml/2006/table">
            <a:tbl>
              <a:tblPr firstRow="1" bandRow="1">
                <a:tableStyleId>{5C22544A-7EE6-4342-B048-85BDC9FD1C3A}</a:tableStyleId>
              </a:tblPr>
              <a:tblGrid>
                <a:gridCol w="8604448">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600" dirty="0">
                          <a:solidFill>
                            <a:srgbClr val="002060"/>
                          </a:solidFill>
                          <a:latin typeface="+mj-lt"/>
                        </a:rPr>
                        <a:t>Ορισμός απώτατου χρόνου έκδοσης απόφασης</a:t>
                      </a:r>
                    </a:p>
                    <a:p>
                      <a:pPr marL="285750" indent="-285750" algn="just">
                        <a:lnSpc>
                          <a:spcPct val="100000"/>
                        </a:lnSpc>
                        <a:buFont typeface="Wingdings" panose="05000000000000000000" pitchFamily="2" charset="2"/>
                        <a:buChar char="Ø"/>
                      </a:pPr>
                      <a:r>
                        <a:rPr lang="el-GR" sz="1600" dirty="0">
                          <a:solidFill>
                            <a:schemeClr val="accent6">
                              <a:lumMod val="50000"/>
                            </a:schemeClr>
                          </a:solidFill>
                          <a:latin typeface="+mj-lt"/>
                        </a:rPr>
                        <a:t>Πρόβλεψη </a:t>
                      </a:r>
                      <a:r>
                        <a:rPr lang="el-GR" sz="1600" dirty="0">
                          <a:solidFill>
                            <a:srgbClr val="002060"/>
                          </a:solidFill>
                          <a:latin typeface="+mj-lt"/>
                        </a:rPr>
                        <a:t>οιονεί αυτοματοποιημένου μηχανισμού αφαίρεσης της δικογραφίας</a:t>
                      </a:r>
                      <a:r>
                        <a:rPr lang="el-GR" sz="1600" dirty="0">
                          <a:solidFill>
                            <a:schemeClr val="accent6">
                              <a:lumMod val="50000"/>
                            </a:schemeClr>
                          </a:solidFill>
                          <a:latin typeface="+mj-lt"/>
                        </a:rPr>
                        <a:t> επί καθυστέρησης</a:t>
                      </a:r>
                    </a:p>
                    <a:p>
                      <a:pPr marL="285750" indent="-285750" algn="just">
                        <a:lnSpc>
                          <a:spcPct val="100000"/>
                        </a:lnSpc>
                        <a:buFont typeface="Wingdings" panose="05000000000000000000" pitchFamily="2" charset="2"/>
                        <a:buChar char="Ø"/>
                      </a:pPr>
                      <a:r>
                        <a:rPr lang="el-GR" sz="1600" dirty="0">
                          <a:solidFill>
                            <a:srgbClr val="002060"/>
                          </a:solidFill>
                          <a:latin typeface="+mj-lt"/>
                        </a:rPr>
                        <a:t>Άρ. 307 ΚΠολΔ </a:t>
                      </a:r>
                      <a:r>
                        <a:rPr lang="el-GR" sz="1600" dirty="0">
                          <a:solidFill>
                            <a:schemeClr val="accent6">
                              <a:lumMod val="50000"/>
                            </a:schemeClr>
                          </a:solidFill>
                          <a:latin typeface="+mj-lt"/>
                        </a:rPr>
                        <a:t>(με </a:t>
                      </a:r>
                      <a:r>
                        <a:rPr lang="el-GR" sz="1600" dirty="0">
                          <a:solidFill>
                            <a:srgbClr val="C00000"/>
                          </a:solidFill>
                          <a:latin typeface="+mj-lt"/>
                        </a:rPr>
                        <a:t>πιθανή τότε</a:t>
                      </a:r>
                      <a:r>
                        <a:rPr lang="el-GR" sz="1600" dirty="0">
                          <a:solidFill>
                            <a:schemeClr val="accent6">
                              <a:lumMod val="50000"/>
                            </a:schemeClr>
                          </a:solidFill>
                          <a:latin typeface="+mj-lt"/>
                        </a:rPr>
                        <a:t> την </a:t>
                      </a:r>
                      <a:r>
                        <a:rPr lang="el-GR" sz="1600" dirty="0">
                          <a:solidFill>
                            <a:srgbClr val="C00000"/>
                          </a:solidFill>
                          <a:latin typeface="+mj-lt"/>
                        </a:rPr>
                        <a:t>ακόμα μεγαλύτερη καθυστέρηση</a:t>
                      </a:r>
                      <a:r>
                        <a:rPr lang="el-GR" sz="1600" dirty="0">
                          <a:solidFill>
                            <a:schemeClr val="accent6">
                              <a:lumMod val="50000"/>
                            </a:schemeClr>
                          </a:solidFill>
                          <a:latin typeface="+mj-lt"/>
                        </a:rPr>
                        <a:t> μέχρι την εκδίκαση…)</a:t>
                      </a:r>
                    </a:p>
                    <a:p>
                      <a:pPr marL="285750" indent="-285750" algn="just">
                        <a:lnSpc>
                          <a:spcPct val="100000"/>
                        </a:lnSpc>
                        <a:buFont typeface="Wingdings" panose="05000000000000000000" pitchFamily="2" charset="2"/>
                        <a:buChar char="Ø"/>
                      </a:pPr>
                      <a:endParaRPr lang="el-GR" sz="160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l-GR" sz="1600" u="sng" dirty="0">
                          <a:solidFill>
                            <a:srgbClr val="C00000"/>
                          </a:solidFill>
                          <a:latin typeface="+mj-lt"/>
                        </a:rPr>
                        <a:t>ΖΗΤΗΜΑ ΔΙΑΤΑΞΕΩΝ</a:t>
                      </a:r>
                      <a:r>
                        <a:rPr lang="el-GR" sz="1600" dirty="0">
                          <a:solidFill>
                            <a:srgbClr val="C00000"/>
                          </a:solidFill>
                          <a:latin typeface="+mj-lt"/>
                        </a:rPr>
                        <a:t> </a:t>
                      </a:r>
                      <a:r>
                        <a:rPr lang="el-GR" sz="1600" dirty="0">
                          <a:solidFill>
                            <a:schemeClr val="accent6">
                              <a:lumMod val="50000"/>
                            </a:schemeClr>
                          </a:solidFill>
                          <a:latin typeface="+mj-lt"/>
                        </a:rPr>
                        <a:t>: </a:t>
                      </a:r>
                    </a:p>
                    <a:p>
                      <a:pPr marL="987425" indent="-285750" algn="just">
                        <a:lnSpc>
                          <a:spcPct val="100000"/>
                        </a:lnSpc>
                        <a:buFont typeface="Wingdings" panose="05000000000000000000" pitchFamily="2" charset="2"/>
                        <a:buChar char="ü"/>
                      </a:pPr>
                      <a:r>
                        <a:rPr lang="el-GR" sz="1600" dirty="0">
                          <a:solidFill>
                            <a:schemeClr val="accent6">
                              <a:lumMod val="50000"/>
                            </a:schemeClr>
                          </a:solidFill>
                          <a:latin typeface="+mj-lt"/>
                        </a:rPr>
                        <a:t> </a:t>
                      </a:r>
                      <a:r>
                        <a:rPr lang="el-GR" sz="1600" dirty="0">
                          <a:solidFill>
                            <a:srgbClr val="002060"/>
                          </a:solidFill>
                          <a:latin typeface="+mj-lt"/>
                        </a:rPr>
                        <a:t>Όσο εκκρεμεί μια ενέργεια </a:t>
                      </a:r>
                      <a:r>
                        <a:rPr lang="el-GR" sz="1600" dirty="0">
                          <a:solidFill>
                            <a:schemeClr val="accent6">
                              <a:lumMod val="50000"/>
                            </a:schemeClr>
                          </a:solidFill>
                          <a:latin typeface="+mj-lt"/>
                        </a:rPr>
                        <a:t>(εκτός σφαίρας ευθύνης του Δικαστή πχ πραγματογνωμοσύνη), </a:t>
                      </a:r>
                      <a:r>
                        <a:rPr lang="el-GR" sz="1600" dirty="0">
                          <a:solidFill>
                            <a:srgbClr val="002060"/>
                          </a:solidFill>
                          <a:latin typeface="+mj-lt"/>
                        </a:rPr>
                        <a:t>ο χρόνος καταλογίζεται ως χρόνος επεξεργασίας της δικογραφίας</a:t>
                      </a:r>
                      <a:r>
                        <a:rPr lang="el-GR" sz="1600" dirty="0">
                          <a:solidFill>
                            <a:schemeClr val="accent6">
                              <a:lumMod val="50000"/>
                            </a:schemeClr>
                          </a:solidFill>
                          <a:latin typeface="+mj-lt"/>
                        </a:rPr>
                        <a:t> (με πιθανή την καθυστέρηση) : Έτσι μάλλον η ως τώρα θέση του Τμήματος Επιθεώρησης</a:t>
                      </a:r>
                    </a:p>
                    <a:p>
                      <a:pPr marL="987425" indent="-285750" algn="just">
                        <a:lnSpc>
                          <a:spcPct val="100000"/>
                        </a:lnSpc>
                        <a:buFont typeface="Wingdings" panose="05000000000000000000" pitchFamily="2" charset="2"/>
                        <a:buChar char="ü"/>
                      </a:pPr>
                      <a:r>
                        <a:rPr lang="el-GR" sz="1600" dirty="0">
                          <a:solidFill>
                            <a:schemeClr val="accent6">
                              <a:lumMod val="50000"/>
                            </a:schemeClr>
                          </a:solidFill>
                          <a:latin typeface="+mj-lt"/>
                        </a:rPr>
                        <a:t>Με τον Ν. 5221/2025, η έκδοση Διατάξεων για την πραγματοποίηση ζητημάτων εκτός σφαίρας ευθύνης του Δικαστή </a:t>
                      </a:r>
                      <a:r>
                        <a:rPr lang="el-GR" sz="1600" dirty="0">
                          <a:solidFill>
                            <a:srgbClr val="002060"/>
                          </a:solidFill>
                          <a:latin typeface="+mj-lt"/>
                        </a:rPr>
                        <a:t>είναι πολύ πιο εκτεταμένη</a:t>
                      </a:r>
                    </a:p>
                    <a:p>
                      <a:pPr marL="987425" indent="-285750" algn="just">
                        <a:lnSpc>
                          <a:spcPct val="100000"/>
                        </a:lnSpc>
                        <a:buFont typeface="Wingdings" panose="05000000000000000000" pitchFamily="2" charset="2"/>
                        <a:buChar char="ü"/>
                      </a:pPr>
                      <a:r>
                        <a:rPr lang="el-GR" sz="1600" dirty="0">
                          <a:solidFill>
                            <a:srgbClr val="002060"/>
                          </a:solidFill>
                          <a:latin typeface="+mj-lt"/>
                        </a:rPr>
                        <a:t>Από τον χρόνο έκδοσης </a:t>
                      </a:r>
                      <a:r>
                        <a:rPr lang="el-GR" sz="1600" dirty="0">
                          <a:solidFill>
                            <a:schemeClr val="accent6">
                              <a:lumMod val="50000"/>
                            </a:schemeClr>
                          </a:solidFill>
                          <a:latin typeface="+mj-lt"/>
                        </a:rPr>
                        <a:t>της Διάταξης, </a:t>
                      </a:r>
                      <a:r>
                        <a:rPr lang="el-GR" sz="1600" dirty="0">
                          <a:solidFill>
                            <a:srgbClr val="002060"/>
                          </a:solidFill>
                          <a:latin typeface="+mj-lt"/>
                        </a:rPr>
                        <a:t>αυτή πρέπει να αποχρεώνεται και να επαναχρεώνεται με την επιστροφή της</a:t>
                      </a:r>
                      <a:r>
                        <a:rPr lang="el-GR" sz="1600" dirty="0">
                          <a:solidFill>
                            <a:schemeClr val="accent6">
                              <a:lumMod val="50000"/>
                            </a:schemeClr>
                          </a:solidFill>
                          <a:latin typeface="+mj-lt"/>
                        </a:rPr>
                        <a:t> στον Δικαστή. Επί 249-250 ΜΟΝΟΔΡΟΜΟΣ</a:t>
                      </a:r>
                    </a:p>
                    <a:p>
                      <a:pPr marL="987425" indent="-285750" algn="just">
                        <a:lnSpc>
                          <a:spcPct val="100000"/>
                        </a:lnSpc>
                        <a:buFont typeface="Wingdings" panose="05000000000000000000" pitchFamily="2" charset="2"/>
                        <a:buChar char="ü"/>
                      </a:pPr>
                      <a:r>
                        <a:rPr lang="el-GR" sz="1600" dirty="0">
                          <a:solidFill>
                            <a:srgbClr val="002060"/>
                          </a:solidFill>
                          <a:latin typeface="+mj-lt"/>
                        </a:rPr>
                        <a:t>Ειδάλλως η έκδοση Διατάξεων θα αποφεύγεται</a:t>
                      </a:r>
                      <a:r>
                        <a:rPr lang="el-GR" sz="1600" dirty="0">
                          <a:solidFill>
                            <a:schemeClr val="accent6">
                              <a:lumMod val="50000"/>
                            </a:schemeClr>
                          </a:solidFill>
                          <a:latin typeface="+mj-lt"/>
                        </a:rPr>
                        <a:t> με κριτήρια έξωθεν του καλώς νοουμένου καθήκοντος επιμελούς επεξεργασίας της δικογραφίας </a:t>
                      </a:r>
                      <a:endParaRPr lang="el-GR" sz="1600" dirty="0">
                        <a:solidFill>
                          <a:srgbClr val="7030A0"/>
                        </a:solidFill>
                        <a:latin typeface="+mj-lt"/>
                      </a:endParaRP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617490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EA811-9330-53FC-F05E-61821E662204}"/>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E65B6F07-C193-10FB-D359-7A1DB32480A3}"/>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9. Το νέο άρ. 227 παρ. 1 ΚΠολΔ και επιμέρους ζητήματα από την τροποποίηση έτερων συναφών διατάξεων (67, 105 ΚΠολΔ)</a:t>
            </a:r>
          </a:p>
        </p:txBody>
      </p:sp>
      <p:graphicFrame>
        <p:nvGraphicFramePr>
          <p:cNvPr id="2" name="Πίνακας 1">
            <a:extLst>
              <a:ext uri="{FF2B5EF4-FFF2-40B4-BE49-F238E27FC236}">
                <a16:creationId xmlns:a16="http://schemas.microsoft.com/office/drawing/2014/main" id="{BFF5EEE6-FFEF-C28D-F4EC-ED91417FE360}"/>
              </a:ext>
            </a:extLst>
          </p:cNvPr>
          <p:cNvGraphicFramePr>
            <a:graphicFrameLocks noGrp="1"/>
          </p:cNvGraphicFramePr>
          <p:nvPr>
            <p:extLst>
              <p:ext uri="{D42A27DB-BD31-4B8C-83A1-F6EECF244321}">
                <p14:modId xmlns:p14="http://schemas.microsoft.com/office/powerpoint/2010/main" val="707937664"/>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600" dirty="0">
                          <a:solidFill>
                            <a:schemeClr val="accent6">
                              <a:lumMod val="50000"/>
                            </a:schemeClr>
                          </a:solidFill>
                          <a:latin typeface="+mj-lt"/>
                        </a:rPr>
                        <a:t> Τελική μορφή : </a:t>
                      </a:r>
                      <a:r>
                        <a:rPr lang="el-GR" sz="1600" dirty="0">
                          <a:solidFill>
                            <a:srgbClr val="002060"/>
                          </a:solidFill>
                          <a:latin typeface="+mj-lt"/>
                        </a:rPr>
                        <a:t>Προσθήκη </a:t>
                      </a:r>
                      <a:r>
                        <a:rPr lang="el-GR" sz="1600" u="sng" dirty="0">
                          <a:solidFill>
                            <a:srgbClr val="002060"/>
                          </a:solidFill>
                          <a:latin typeface="+mj-lt"/>
                        </a:rPr>
                        <a:t>ενδεικτικού</a:t>
                      </a:r>
                      <a:r>
                        <a:rPr lang="el-GR" sz="1600" dirty="0">
                          <a:solidFill>
                            <a:srgbClr val="002060"/>
                          </a:solidFill>
                          <a:latin typeface="+mj-lt"/>
                        </a:rPr>
                        <a:t> καταλόγου</a:t>
                      </a:r>
                      <a:r>
                        <a:rPr lang="el-GR" sz="1600" dirty="0">
                          <a:solidFill>
                            <a:schemeClr val="accent6">
                              <a:lumMod val="50000"/>
                            </a:schemeClr>
                          </a:solidFill>
                          <a:latin typeface="+mj-lt"/>
                        </a:rPr>
                        <a:t> τυπικών παραλείψεων</a:t>
                      </a:r>
                    </a:p>
                    <a:p>
                      <a:pPr marL="285750" indent="-285750" algn="just">
                        <a:lnSpc>
                          <a:spcPct val="100000"/>
                        </a:lnSpc>
                        <a:buFont typeface="Wingdings" panose="05000000000000000000" pitchFamily="2" charset="2"/>
                        <a:buChar char="Ø"/>
                      </a:pPr>
                      <a:r>
                        <a:rPr lang="el-GR" sz="1600" dirty="0">
                          <a:solidFill>
                            <a:schemeClr val="accent6">
                              <a:lumMod val="50000"/>
                            </a:schemeClr>
                          </a:solidFill>
                          <a:latin typeface="+mj-lt"/>
                        </a:rPr>
                        <a:t>ΚΑΤΑΛΟΓΟΣ : </a:t>
                      </a:r>
                      <a:r>
                        <a:rPr lang="el-GR" sz="1600" dirty="0">
                          <a:solidFill>
                            <a:srgbClr val="002060"/>
                          </a:solidFill>
                          <a:latin typeface="+mj-lt"/>
                        </a:rPr>
                        <a:t>Εκθέσεις επίδοσης/Γραμμάτια προκαταβολής/Δικαστικό Ένσημο/  </a:t>
                      </a:r>
                    </a:p>
                    <a:p>
                      <a:pPr marL="0" indent="0" algn="just">
                        <a:lnSpc>
                          <a:spcPct val="100000"/>
                        </a:lnSpc>
                        <a:buFont typeface="Wingdings" panose="05000000000000000000" pitchFamily="2" charset="2"/>
                        <a:buNone/>
                      </a:pPr>
                      <a:r>
                        <a:rPr lang="el-GR" sz="1600" dirty="0">
                          <a:solidFill>
                            <a:srgbClr val="002060"/>
                          </a:solidFill>
                          <a:latin typeface="+mj-lt"/>
                        </a:rPr>
                        <a:t>            Θέματα δικαστικής πληρεξουσιότητας/Θέματα ικανότητας δικαστικής παράστασης</a:t>
                      </a:r>
                    </a:p>
                    <a:p>
                      <a:pPr marL="285750" indent="-285750" algn="just">
                        <a:lnSpc>
                          <a:spcPct val="100000"/>
                        </a:lnSpc>
                        <a:buFont typeface="Wingdings" panose="05000000000000000000" pitchFamily="2" charset="2"/>
                        <a:buChar char="§"/>
                      </a:pPr>
                      <a:r>
                        <a:rPr lang="el-GR" sz="1600" dirty="0">
                          <a:solidFill>
                            <a:srgbClr val="C00000"/>
                          </a:solidFill>
                          <a:latin typeface="+mj-lt"/>
                        </a:rPr>
                        <a:t>ΘΕΜΑ 1</a:t>
                      </a:r>
                      <a:r>
                        <a:rPr lang="el-GR" sz="1600" baseline="30000" dirty="0">
                          <a:solidFill>
                            <a:srgbClr val="C00000"/>
                          </a:solidFill>
                          <a:latin typeface="+mj-lt"/>
                        </a:rPr>
                        <a:t>ο</a:t>
                      </a:r>
                      <a:r>
                        <a:rPr lang="el-GR" sz="1600" dirty="0">
                          <a:solidFill>
                            <a:srgbClr val="C00000"/>
                          </a:solidFill>
                          <a:latin typeface="+mj-lt"/>
                        </a:rPr>
                        <a:t> : Ικανότητα δικαστικής παράστασης – Τροποποίηση άρ. 67 παρ. 1 ΚΠολΔ</a:t>
                      </a:r>
                      <a:endParaRPr lang="el-GR" sz="160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rgbClr val="7030A0"/>
                          </a:solidFill>
                          <a:latin typeface="+mj-lt"/>
                        </a:rPr>
                        <a:t>Αφαιρείται η φράση </a:t>
                      </a:r>
                      <a:r>
                        <a:rPr lang="el-GR" sz="1600" dirty="0">
                          <a:solidFill>
                            <a:srgbClr val="0070C0"/>
                          </a:solidFill>
                          <a:latin typeface="+mj-lt"/>
                        </a:rPr>
                        <a:t>«αναβάλλει την πρόοδο της δίκης»</a:t>
                      </a:r>
                    </a:p>
                    <a:p>
                      <a:pPr marL="285750" indent="-285750" algn="just">
                        <a:lnSpc>
                          <a:spcPct val="100000"/>
                        </a:lnSpc>
                        <a:buFont typeface="Wingdings" panose="05000000000000000000" pitchFamily="2" charset="2"/>
                        <a:buChar char="Ø"/>
                      </a:pPr>
                      <a:r>
                        <a:rPr lang="el-GR" sz="1600" dirty="0">
                          <a:solidFill>
                            <a:srgbClr val="7030A0"/>
                          </a:solidFill>
                          <a:latin typeface="+mj-lt"/>
                        </a:rPr>
                        <a:t>Επιλέγεται η αποστολή </a:t>
                      </a:r>
                      <a:r>
                        <a:rPr lang="en-US" sz="1600" dirty="0">
                          <a:solidFill>
                            <a:srgbClr val="0070C0"/>
                          </a:solidFill>
                          <a:latin typeface="+mj-lt"/>
                        </a:rPr>
                        <a:t>e-mail</a:t>
                      </a:r>
                      <a:r>
                        <a:rPr lang="en-US" sz="1600" dirty="0">
                          <a:solidFill>
                            <a:srgbClr val="7030A0"/>
                          </a:solidFill>
                          <a:latin typeface="+mj-lt"/>
                        </a:rPr>
                        <a:t>, </a:t>
                      </a:r>
                      <a:r>
                        <a:rPr lang="el-GR" sz="1600" dirty="0">
                          <a:solidFill>
                            <a:srgbClr val="7030A0"/>
                          </a:solidFill>
                          <a:latin typeface="+mj-lt"/>
                        </a:rPr>
                        <a:t> με το οποίο τίθεται προθεσμία</a:t>
                      </a:r>
                    </a:p>
                    <a:p>
                      <a:pPr marL="285750" indent="-285750" algn="just">
                        <a:lnSpc>
                          <a:spcPct val="100000"/>
                        </a:lnSpc>
                        <a:buFont typeface="Wingdings" panose="05000000000000000000" pitchFamily="2" charset="2"/>
                        <a:buChar char="Ø"/>
                      </a:pPr>
                      <a:r>
                        <a:rPr lang="el-GR" sz="1600" dirty="0">
                          <a:solidFill>
                            <a:srgbClr val="7030A0"/>
                          </a:solidFill>
                          <a:latin typeface="+mj-lt"/>
                        </a:rPr>
                        <a:t>Επί μη συμπλήρωσης στην προθεσμία, ο διάδικος δικάζεται </a:t>
                      </a:r>
                      <a:r>
                        <a:rPr lang="el-GR" sz="1600" dirty="0">
                          <a:solidFill>
                            <a:srgbClr val="0070C0"/>
                          </a:solidFill>
                          <a:latin typeface="+mj-lt"/>
                        </a:rPr>
                        <a:t>«ερήμην»</a:t>
                      </a:r>
                    </a:p>
                    <a:p>
                      <a:pPr marL="285750" indent="-285750" algn="just">
                        <a:lnSpc>
                          <a:spcPct val="100000"/>
                        </a:lnSpc>
                        <a:buFont typeface="Wingdings" panose="05000000000000000000" pitchFamily="2" charset="2"/>
                        <a:buChar char="Ø"/>
                      </a:pPr>
                      <a:r>
                        <a:rPr lang="el-GR" sz="1600" dirty="0">
                          <a:solidFill>
                            <a:srgbClr val="7030A0"/>
                          </a:solidFill>
                          <a:latin typeface="+mj-lt"/>
                        </a:rPr>
                        <a:t>Τα ανωτέρω γίνονται υπό την επιφύλαξη των άρ. 227 και 237 ΚΠολΔ</a:t>
                      </a:r>
                    </a:p>
                    <a:p>
                      <a:pPr marL="0" indent="0" algn="just">
                        <a:lnSpc>
                          <a:spcPct val="100000"/>
                        </a:lnSpc>
                        <a:buFont typeface="Wingdings" panose="05000000000000000000" pitchFamily="2" charset="2"/>
                        <a:buNone/>
                      </a:pPr>
                      <a:r>
                        <a:rPr lang="el-GR" sz="1600" dirty="0">
                          <a:solidFill>
                            <a:srgbClr val="002060"/>
                          </a:solidFill>
                          <a:latin typeface="+mj-lt"/>
                        </a:rPr>
                        <a:t>1. Δεν νοείται ερήμην εκδίκαση !</a:t>
                      </a:r>
                      <a:r>
                        <a:rPr lang="el-GR" sz="1600" dirty="0">
                          <a:solidFill>
                            <a:schemeClr val="accent1">
                              <a:lumMod val="50000"/>
                            </a:schemeClr>
                          </a:solidFill>
                          <a:latin typeface="+mj-lt"/>
                        </a:rPr>
                        <a:t> Πρόκειται για διαδικαστική προϋπόθεση της δίκης. Νοείται μόνο απόρριψη της αγωγής ως απαράδεκτης. </a:t>
                      </a:r>
                    </a:p>
                    <a:p>
                      <a:pPr marL="0" indent="0" algn="just">
                        <a:lnSpc>
                          <a:spcPct val="100000"/>
                        </a:lnSpc>
                        <a:buFont typeface="Wingdings" panose="05000000000000000000" pitchFamily="2" charset="2"/>
                        <a:buNone/>
                      </a:pPr>
                      <a:r>
                        <a:rPr lang="el-GR" sz="1600" dirty="0">
                          <a:solidFill>
                            <a:srgbClr val="002060"/>
                          </a:solidFill>
                          <a:latin typeface="+mj-lt"/>
                        </a:rPr>
                        <a:t>2. Αν η έλλειψη συνίσταται σε κάποιο μη προσκομισθέν έγγραφο : οκ η επιλογή του </a:t>
                      </a:r>
                      <a:r>
                        <a:rPr lang="en-US" sz="1600" dirty="0">
                          <a:solidFill>
                            <a:srgbClr val="002060"/>
                          </a:solidFill>
                          <a:latin typeface="+mj-lt"/>
                        </a:rPr>
                        <a:t>e-mail</a:t>
                      </a:r>
                    </a:p>
                    <a:p>
                      <a:pPr marL="0" indent="0" algn="just">
                        <a:lnSpc>
                          <a:spcPct val="100000"/>
                        </a:lnSpc>
                        <a:buFont typeface="Wingdings" panose="05000000000000000000" pitchFamily="2" charset="2"/>
                        <a:buNone/>
                      </a:pPr>
                      <a:r>
                        <a:rPr lang="en-US" sz="1600" dirty="0">
                          <a:solidFill>
                            <a:schemeClr val="accent1">
                              <a:lumMod val="50000"/>
                            </a:schemeClr>
                          </a:solidFill>
                          <a:latin typeface="+mj-lt"/>
                        </a:rPr>
                        <a:t>3. </a:t>
                      </a:r>
                      <a:r>
                        <a:rPr lang="el-GR" sz="1600" dirty="0">
                          <a:solidFill>
                            <a:schemeClr val="accent1">
                              <a:lumMod val="50000"/>
                            </a:schemeClr>
                          </a:solidFill>
                          <a:latin typeface="+mj-lt"/>
                        </a:rPr>
                        <a:t>Αν απαιτείται δικαστική ενέργεια όμως ; Ορισμός ειδικού επιτρόπου ή προσωρινής διοίκησης κλπ. ; Μπορεί να αναμένει το Δικαστήριο ή αντίστροφα να απορρίπτει λόγω μη τήρησης της προθεσμίας ; Ορθότερα, γι’ αυτές τις περιπτώσεις εργαλειοποίηση άρ. 249 ΚΠολΔ. Στην τακτική τούτο κατ’ αρχάς </a:t>
                      </a:r>
                      <a:r>
                        <a:rPr lang="el-GR" sz="1600" dirty="0">
                          <a:solidFill>
                            <a:srgbClr val="0070C0"/>
                          </a:solidFill>
                          <a:latin typeface="+mj-lt"/>
                        </a:rPr>
                        <a:t>με Διάταξη</a:t>
                      </a:r>
                      <a:r>
                        <a:rPr lang="el-GR" sz="1600" dirty="0">
                          <a:solidFill>
                            <a:schemeClr val="accent1">
                              <a:lumMod val="50000"/>
                            </a:schemeClr>
                          </a:solidFill>
                          <a:latin typeface="+mj-lt"/>
                        </a:rPr>
                        <a:t> !</a:t>
                      </a:r>
                    </a:p>
                    <a:p>
                      <a:pPr marL="0" indent="0" algn="just">
                        <a:lnSpc>
                          <a:spcPct val="100000"/>
                        </a:lnSpc>
                        <a:buFont typeface="Wingdings" panose="05000000000000000000" pitchFamily="2" charset="2"/>
                        <a:buNone/>
                      </a:pPr>
                      <a:r>
                        <a:rPr lang="el-GR" sz="1600" dirty="0">
                          <a:solidFill>
                            <a:srgbClr val="002060"/>
                          </a:solidFill>
                          <a:latin typeface="+mj-lt"/>
                        </a:rPr>
                        <a:t>4. Νόημα επιφύλαξης υπέρ του 227 (: ίσως ότι δυνατή η ειδοποίηση και με κλήση ; )</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5. Ορθότερα (με εξαίρεση την περίπτωση του άρ. 249 ΚΠολΔ) : </a:t>
                      </a:r>
                      <a:r>
                        <a:rPr lang="el-GR" sz="1600" dirty="0">
                          <a:solidFill>
                            <a:srgbClr val="002060"/>
                          </a:solidFill>
                          <a:latin typeface="+mj-lt"/>
                        </a:rPr>
                        <a:t>Όχι Διάταξη στην τακτική για την τυπική έλλειψη του 67.</a:t>
                      </a:r>
                      <a:r>
                        <a:rPr lang="el-GR" sz="1600" dirty="0">
                          <a:solidFill>
                            <a:schemeClr val="accent1">
                              <a:lumMod val="50000"/>
                            </a:schemeClr>
                          </a:solidFill>
                          <a:latin typeface="+mj-lt"/>
                        </a:rPr>
                        <a:t> Απαιτείται </a:t>
                      </a:r>
                      <a:r>
                        <a:rPr lang="el-GR" sz="1600" dirty="0">
                          <a:solidFill>
                            <a:srgbClr val="0070C0"/>
                          </a:solidFill>
                          <a:latin typeface="+mj-lt"/>
                        </a:rPr>
                        <a:t>συμπλήρωση, όχι απόρριψη</a:t>
                      </a:r>
                      <a:r>
                        <a:rPr lang="el-GR" sz="1600" dirty="0">
                          <a:solidFill>
                            <a:schemeClr val="accent1">
                              <a:lumMod val="50000"/>
                            </a:schemeClr>
                          </a:solidFill>
                          <a:latin typeface="+mj-lt"/>
                        </a:rPr>
                        <a:t> σε πρώτη φάση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26748562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C20BD-8671-66C6-D04A-79C747C3993E}"/>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5954A5AE-633A-F5CE-669A-8AC30F2E0D08}"/>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10. Το νέο άρ. 227 παρ. 1 ΚΠολΔ και επιμέρους ζητήματα από την τροποποίηση έτερων συναφών διατάξεων ΙΙ</a:t>
            </a:r>
          </a:p>
        </p:txBody>
      </p:sp>
      <p:graphicFrame>
        <p:nvGraphicFramePr>
          <p:cNvPr id="2" name="Πίνακας 1">
            <a:extLst>
              <a:ext uri="{FF2B5EF4-FFF2-40B4-BE49-F238E27FC236}">
                <a16:creationId xmlns:a16="http://schemas.microsoft.com/office/drawing/2014/main" id="{3BED34C0-194C-6411-BC27-C17B2430520C}"/>
              </a:ext>
            </a:extLst>
          </p:cNvPr>
          <p:cNvGraphicFramePr>
            <a:graphicFrameLocks noGrp="1"/>
          </p:cNvGraphicFramePr>
          <p:nvPr>
            <p:extLst>
              <p:ext uri="{D42A27DB-BD31-4B8C-83A1-F6EECF244321}">
                <p14:modId xmlns:p14="http://schemas.microsoft.com/office/powerpoint/2010/main" val="4256894449"/>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
                      </a:pPr>
                      <a:r>
                        <a:rPr lang="el-GR" sz="1600" dirty="0">
                          <a:solidFill>
                            <a:srgbClr val="C00000"/>
                          </a:solidFill>
                          <a:latin typeface="+mj-lt"/>
                        </a:rPr>
                        <a:t>ΘΕΜΑ 2</a:t>
                      </a:r>
                      <a:r>
                        <a:rPr lang="el-GR" sz="1600" baseline="30000" dirty="0">
                          <a:solidFill>
                            <a:srgbClr val="C00000"/>
                          </a:solidFill>
                          <a:latin typeface="+mj-lt"/>
                        </a:rPr>
                        <a:t>ο</a:t>
                      </a:r>
                      <a:r>
                        <a:rPr lang="el-GR" sz="1600" dirty="0">
                          <a:solidFill>
                            <a:srgbClr val="C00000"/>
                          </a:solidFill>
                          <a:latin typeface="+mj-lt"/>
                        </a:rPr>
                        <a:t> : Ζητήματα σχετικά με την τήρηση της Υποχρεωτικής Αρχικής Συνεδρίας Διαμεσολάβησης ως τυπική παράλειψη </a:t>
                      </a:r>
                    </a:p>
                    <a:p>
                      <a:pPr marL="285750" indent="-285750" algn="just">
                        <a:lnSpc>
                          <a:spcPct val="100000"/>
                        </a:lnSpc>
                        <a:buFont typeface="Wingdings" panose="05000000000000000000" pitchFamily="2" charset="2"/>
                        <a:buChar char="§"/>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
                      </a:pPr>
                      <a:r>
                        <a:rPr lang="el-GR" sz="1600" dirty="0">
                          <a:solidFill>
                            <a:schemeClr val="accent1">
                              <a:lumMod val="50000"/>
                            </a:schemeClr>
                          </a:solidFill>
                          <a:latin typeface="+mj-lt"/>
                        </a:rPr>
                        <a:t>Ως τυπική παράλειψη νοείται το σύνολο της διαδικασίας της ΥΑΣ ή μη προσκόμιση του σχετικού με αυτήν εγγράφου ;</a:t>
                      </a:r>
                    </a:p>
                    <a:p>
                      <a:pPr marL="285750" indent="-285750" algn="just">
                        <a:lnSpc>
                          <a:spcPct val="100000"/>
                        </a:lnSpc>
                        <a:buFont typeface="Wingdings" panose="05000000000000000000" pitchFamily="2" charset="2"/>
                        <a:buChar char="§"/>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
                      </a:pPr>
                      <a:r>
                        <a:rPr lang="el-GR" sz="1600" dirty="0">
                          <a:solidFill>
                            <a:srgbClr val="002060"/>
                          </a:solidFill>
                          <a:latin typeface="+mj-lt"/>
                        </a:rPr>
                        <a:t>Ορθότερα : Τυπική είναι μόνο η παράλειψη η σχετική με την προσκόμιση του εγγράφου περί της ΥΑΣ</a:t>
                      </a:r>
                    </a:p>
                    <a:p>
                      <a:pPr marL="285750" indent="-285750" algn="just">
                        <a:lnSpc>
                          <a:spcPct val="100000"/>
                        </a:lnSpc>
                        <a:buFont typeface="Wingdings" panose="05000000000000000000" pitchFamily="2" charset="2"/>
                        <a:buChar char="§"/>
                      </a:pPr>
                      <a:endParaRPr lang="el-GR" sz="1600" dirty="0">
                        <a:solidFill>
                          <a:schemeClr val="accent1">
                            <a:lumMod val="50000"/>
                          </a:schemeClr>
                        </a:solidFill>
                        <a:latin typeface="+mj-lt"/>
                      </a:endParaRPr>
                    </a:p>
                    <a:p>
                      <a:pPr marL="628650" indent="-285750" algn="just">
                        <a:lnSpc>
                          <a:spcPct val="100000"/>
                        </a:lnSpc>
                        <a:buFont typeface="Wingdings" panose="05000000000000000000" pitchFamily="2" charset="2"/>
                        <a:buChar char="ü"/>
                      </a:pPr>
                      <a:r>
                        <a:rPr lang="el-GR" sz="1600" dirty="0">
                          <a:solidFill>
                            <a:srgbClr val="002060"/>
                          </a:solidFill>
                          <a:latin typeface="+mj-lt"/>
                        </a:rPr>
                        <a:t>Δεν συνάδει η αναμονή της ολοκλήρωσης</a:t>
                      </a:r>
                      <a:r>
                        <a:rPr lang="el-GR" sz="1600" dirty="0">
                          <a:solidFill>
                            <a:schemeClr val="accent1">
                              <a:lumMod val="50000"/>
                            </a:schemeClr>
                          </a:solidFill>
                          <a:latin typeface="+mj-lt"/>
                        </a:rPr>
                        <a:t> του συνόλου της διαδικασίας με την επιτάχυνση</a:t>
                      </a:r>
                    </a:p>
                    <a:p>
                      <a:pPr marL="628650" indent="-285750" algn="just">
                        <a:lnSpc>
                          <a:spcPct val="100000"/>
                        </a:lnSpc>
                        <a:buFont typeface="Wingdings" panose="05000000000000000000" pitchFamily="2" charset="2"/>
                        <a:buChar char="ü"/>
                      </a:pPr>
                      <a:r>
                        <a:rPr lang="el-GR" sz="1600" dirty="0">
                          <a:solidFill>
                            <a:schemeClr val="accent1">
                              <a:lumMod val="50000"/>
                            </a:schemeClr>
                          </a:solidFill>
                          <a:latin typeface="+mj-lt"/>
                        </a:rPr>
                        <a:t>Ενδέχεται άλλως να δημιουργηθούν ζητήματα ιδία στην περίπτωση, που </a:t>
                      </a:r>
                      <a:r>
                        <a:rPr lang="el-GR" sz="1600" dirty="0">
                          <a:solidFill>
                            <a:srgbClr val="00B050"/>
                          </a:solidFill>
                          <a:latin typeface="+mj-lt"/>
                        </a:rPr>
                        <a:t>μετά τη συζήτηση της αγωγής</a:t>
                      </a:r>
                      <a:r>
                        <a:rPr lang="el-GR" sz="1600" dirty="0">
                          <a:solidFill>
                            <a:schemeClr val="accent1">
                              <a:lumMod val="50000"/>
                            </a:schemeClr>
                          </a:solidFill>
                          <a:latin typeface="+mj-lt"/>
                        </a:rPr>
                        <a:t>, η εν τω μεταξύ εξελισσόμενη (;) ΥΑΣ οδηγήσει σε συμφωνία για διαμεσολάβηση και εν τέλει σε επιτυχή διαμεσολαβητική επίλυση</a:t>
                      </a:r>
                    </a:p>
                    <a:p>
                      <a:pPr marL="628650" indent="-285750" algn="just">
                        <a:lnSpc>
                          <a:spcPct val="100000"/>
                        </a:lnSpc>
                        <a:buFont typeface="Wingdings" panose="05000000000000000000" pitchFamily="2" charset="2"/>
                        <a:buChar char="ü"/>
                      </a:pPr>
                      <a:r>
                        <a:rPr lang="el-GR" sz="1600" dirty="0">
                          <a:solidFill>
                            <a:schemeClr val="accent1">
                              <a:lumMod val="50000"/>
                            </a:schemeClr>
                          </a:solidFill>
                          <a:latin typeface="+mj-lt"/>
                        </a:rPr>
                        <a:t> ΣΗΜΕΙΩΣΗ : Αφού η απαρίθμηση είναι ενδεικτική, για το ενημερωτικό έντυπο διαμεσολάβησης στις λοιπές περιπτώσεις, μπορεί να εφαρμοστεί το 227 ΚΠολΔ </a:t>
                      </a:r>
                    </a:p>
                    <a:p>
                      <a:pPr marL="342900" indent="0" algn="just">
                        <a:lnSpc>
                          <a:spcPct val="100000"/>
                        </a:lnSpc>
                        <a:buFont typeface="Wingdings" panose="05000000000000000000" pitchFamily="2" charset="2"/>
                        <a:buNone/>
                      </a:pPr>
                      <a:endParaRPr lang="el-GR" sz="1600" dirty="0">
                        <a:solidFill>
                          <a:schemeClr val="accent1">
                            <a:lumMod val="50000"/>
                          </a:schemeClr>
                        </a:solidFill>
                        <a:latin typeface="+mj-lt"/>
                      </a:endParaRP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3014840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4676B-DB62-25A6-CD7C-D35F0B140531}"/>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30CC6BFE-0ACB-E07D-E3EF-135994A1FCF3}"/>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11. Το νέο άρ. 227 παρ. 1 ΚΠολΔ και επιμέρους ζητήματα από την τροποποίηση έτερων συναφών διατάξεων ΙΙΙ</a:t>
            </a:r>
          </a:p>
        </p:txBody>
      </p:sp>
      <p:graphicFrame>
        <p:nvGraphicFramePr>
          <p:cNvPr id="2" name="Πίνακας 1">
            <a:extLst>
              <a:ext uri="{FF2B5EF4-FFF2-40B4-BE49-F238E27FC236}">
                <a16:creationId xmlns:a16="http://schemas.microsoft.com/office/drawing/2014/main" id="{87A2C65A-A7B8-B833-3426-4CD21D931DBD}"/>
              </a:ext>
            </a:extLst>
          </p:cNvPr>
          <p:cNvGraphicFramePr>
            <a:graphicFrameLocks noGrp="1"/>
          </p:cNvGraphicFramePr>
          <p:nvPr>
            <p:extLst>
              <p:ext uri="{D42A27DB-BD31-4B8C-83A1-F6EECF244321}">
                <p14:modId xmlns:p14="http://schemas.microsoft.com/office/powerpoint/2010/main" val="196122911"/>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
                      </a:pPr>
                      <a:r>
                        <a:rPr lang="el-GR" sz="1600" dirty="0">
                          <a:solidFill>
                            <a:srgbClr val="C00000"/>
                          </a:solidFill>
                          <a:latin typeface="+mj-lt"/>
                        </a:rPr>
                        <a:t>ΘΕΜΑ 3</a:t>
                      </a:r>
                      <a:r>
                        <a:rPr lang="el-GR" sz="1600" baseline="30000" dirty="0">
                          <a:solidFill>
                            <a:srgbClr val="C00000"/>
                          </a:solidFill>
                          <a:latin typeface="+mj-lt"/>
                        </a:rPr>
                        <a:t>ο</a:t>
                      </a:r>
                      <a:r>
                        <a:rPr lang="el-GR" sz="1600" dirty="0">
                          <a:solidFill>
                            <a:srgbClr val="C00000"/>
                          </a:solidFill>
                          <a:latin typeface="+mj-lt"/>
                        </a:rPr>
                        <a:t> : Ζητήματα σχετικά με την προσκόμιση και καταβολή του δικαστικού ενσήμου </a:t>
                      </a:r>
                    </a:p>
                    <a:p>
                      <a:pPr marL="285750" indent="-285750" algn="just">
                        <a:lnSpc>
                          <a:spcPct val="100000"/>
                        </a:lnSpc>
                        <a:buFont typeface="Wingdings" panose="05000000000000000000" pitchFamily="2" charset="2"/>
                        <a:buChar char="§"/>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 Παραδοσιακή τυπική παράλειψη</a:t>
                      </a: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rgbClr val="002060"/>
                          </a:solidFill>
                          <a:latin typeface="+mj-lt"/>
                        </a:rPr>
                        <a:t>Διαφορετικό, όμως, τοπίο ως προς την τακτική διαδικασία</a:t>
                      </a:r>
                      <a:r>
                        <a:rPr lang="el-GR" sz="1600" dirty="0">
                          <a:solidFill>
                            <a:schemeClr val="accent1">
                              <a:lumMod val="50000"/>
                            </a:schemeClr>
                          </a:solidFill>
                          <a:latin typeface="+mj-lt"/>
                        </a:rPr>
                        <a:t>, μετά και από την </a:t>
                      </a:r>
                      <a:r>
                        <a:rPr lang="el-GR" sz="1600" dirty="0">
                          <a:solidFill>
                            <a:srgbClr val="002060"/>
                          </a:solidFill>
                          <a:latin typeface="+mj-lt"/>
                        </a:rPr>
                        <a:t>ΑΠ 181/2023</a:t>
                      </a:r>
                      <a:r>
                        <a:rPr lang="el-GR" sz="1600" dirty="0">
                          <a:solidFill>
                            <a:schemeClr val="accent1">
                              <a:lumMod val="50000"/>
                            </a:schemeClr>
                          </a:solidFill>
                          <a:latin typeface="+mj-lt"/>
                        </a:rPr>
                        <a:t> κ.α.: Στην τακτική διαδικασία </a:t>
                      </a:r>
                      <a:r>
                        <a:rPr lang="el-GR" sz="1600" dirty="0">
                          <a:solidFill>
                            <a:srgbClr val="002060"/>
                          </a:solidFill>
                          <a:latin typeface="+mj-lt"/>
                        </a:rPr>
                        <a:t>το ένσημο καταβάλλεται κατά τη συζήτηση και δεν υπάρχει τρόπος θεραπείας</a:t>
                      </a: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rgbClr val="002060"/>
                          </a:solidFill>
                          <a:latin typeface="+mj-lt"/>
                        </a:rPr>
                        <a:t>Δυισμός μεταξύ τακτικής – ειδικών</a:t>
                      </a:r>
                      <a:r>
                        <a:rPr lang="el-GR" sz="1600" dirty="0">
                          <a:solidFill>
                            <a:schemeClr val="accent1">
                              <a:lumMod val="50000"/>
                            </a:schemeClr>
                          </a:solidFill>
                          <a:latin typeface="+mj-lt"/>
                        </a:rPr>
                        <a:t> (: στις ειδικές εξακολουθούσε να αποτελεί τυπική παράλειψη !)</a:t>
                      </a: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rgbClr val="00B050"/>
                          </a:solidFill>
                          <a:latin typeface="+mj-lt"/>
                        </a:rPr>
                        <a:t>Το ζήτημα επιλύεται ορθά :</a:t>
                      </a:r>
                      <a:r>
                        <a:rPr lang="el-GR" sz="1600" dirty="0">
                          <a:solidFill>
                            <a:schemeClr val="accent1">
                              <a:lumMod val="50000"/>
                            </a:schemeClr>
                          </a:solidFill>
                          <a:latin typeface="+mj-lt"/>
                        </a:rPr>
                        <a:t> Και στην τακτική είναι τυπική παράλειψη ! Ενιαία αντιμετώπιση ανάλογα με τη νομική φύση του φαινομένου</a:t>
                      </a:r>
                    </a:p>
                    <a:p>
                      <a:pPr marL="285750" indent="-285750" algn="just">
                        <a:lnSpc>
                          <a:spcPct val="100000"/>
                        </a:lnSpc>
                        <a:buFont typeface="Wingdings" panose="05000000000000000000" pitchFamily="2" charset="2"/>
                        <a:buChar char="Ø"/>
                      </a:pPr>
                      <a:r>
                        <a:rPr lang="el-GR" sz="1600" dirty="0">
                          <a:solidFill>
                            <a:srgbClr val="002060"/>
                          </a:solidFill>
                          <a:latin typeface="+mj-lt"/>
                        </a:rPr>
                        <a:t>Ναι μεν ορίζεται πλέον ότι κατατίθεται με την προσθήκη, λόγω της φύσης τα παράλειψης ως τυπικής, όμως, η αξία της διάταξης σχετικοποιείται !</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Μπορεί να εκδοθεί </a:t>
                      </a:r>
                      <a:r>
                        <a:rPr lang="el-GR" sz="1600" dirty="0">
                          <a:solidFill>
                            <a:srgbClr val="00B050"/>
                          </a:solidFill>
                          <a:latin typeface="+mj-lt"/>
                        </a:rPr>
                        <a:t>Διάταξη κατά το 237 για την προσκόμισή του στην τακτική δ. ; </a:t>
                      </a:r>
                    </a:p>
                    <a:p>
                      <a:pPr marL="0" indent="0" algn="just">
                        <a:lnSpc>
                          <a:spcPct val="100000"/>
                        </a:lnSpc>
                        <a:buFont typeface="Wingdings" panose="05000000000000000000" pitchFamily="2" charset="2"/>
                        <a:buNone/>
                      </a:pPr>
                      <a:r>
                        <a:rPr lang="el-GR" sz="1600" dirty="0">
                          <a:solidFill>
                            <a:srgbClr val="00B050"/>
                          </a:solidFill>
                          <a:latin typeface="+mj-lt"/>
                        </a:rPr>
                        <a:t>                       Ορθότ. ΟΧΙ !</a:t>
                      </a:r>
                      <a:r>
                        <a:rPr lang="el-GR" sz="1600" dirty="0">
                          <a:solidFill>
                            <a:schemeClr val="accent1">
                              <a:lumMod val="50000"/>
                            </a:schemeClr>
                          </a:solidFill>
                          <a:latin typeface="+mj-lt"/>
                        </a:rPr>
                        <a:t> Επί μη προσκόμισης, επέρχεται ερημοδικία, ενώ με τις Διατάξεις </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υλοποιούνται το πολύ περιπτώσεις απαραδέκτου !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3013102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5E6F8-64EF-4752-598A-E7AAC8469358}"/>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20A1F271-1D1E-ABA2-4A9D-2EC7EE07DC71}"/>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12. Το νέο άρ. 227 παρ. 1 ΚΠολΔ και επιμέρους ζητήματα από την τροποποίηση έτερων συναφών διατάξεων Ι</a:t>
            </a:r>
            <a:r>
              <a:rPr lang="en-US" sz="1700" b="1" spc="300" dirty="0">
                <a:solidFill>
                  <a:schemeClr val="bg1"/>
                </a:solidFill>
              </a:rPr>
              <a:t>V</a:t>
            </a:r>
            <a:endParaRPr lang="el-GR" sz="1700" b="1" spc="300" dirty="0">
              <a:solidFill>
                <a:schemeClr val="bg1"/>
              </a:solidFill>
            </a:endParaRPr>
          </a:p>
        </p:txBody>
      </p:sp>
      <p:graphicFrame>
        <p:nvGraphicFramePr>
          <p:cNvPr id="2" name="Πίνακας 1">
            <a:extLst>
              <a:ext uri="{FF2B5EF4-FFF2-40B4-BE49-F238E27FC236}">
                <a16:creationId xmlns:a16="http://schemas.microsoft.com/office/drawing/2014/main" id="{F79ACC8E-3A15-56B4-27CC-4DF3959D3011}"/>
              </a:ext>
            </a:extLst>
          </p:cNvPr>
          <p:cNvGraphicFramePr>
            <a:graphicFrameLocks noGrp="1"/>
          </p:cNvGraphicFramePr>
          <p:nvPr>
            <p:extLst>
              <p:ext uri="{D42A27DB-BD31-4B8C-83A1-F6EECF244321}">
                <p14:modId xmlns:p14="http://schemas.microsoft.com/office/powerpoint/2010/main" val="2755113929"/>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
                      </a:pPr>
                      <a:r>
                        <a:rPr lang="el-GR" sz="1600" dirty="0">
                          <a:solidFill>
                            <a:srgbClr val="C00000"/>
                          </a:solidFill>
                          <a:latin typeface="+mj-lt"/>
                        </a:rPr>
                        <a:t>ΘΕΜΑ 4</a:t>
                      </a:r>
                      <a:r>
                        <a:rPr lang="el-GR" sz="1600" baseline="30000" dirty="0">
                          <a:solidFill>
                            <a:srgbClr val="C00000"/>
                          </a:solidFill>
                          <a:latin typeface="+mj-lt"/>
                        </a:rPr>
                        <a:t>ο</a:t>
                      </a:r>
                      <a:r>
                        <a:rPr lang="el-GR" sz="1600" dirty="0">
                          <a:solidFill>
                            <a:srgbClr val="C00000"/>
                          </a:solidFill>
                          <a:latin typeface="+mj-lt"/>
                        </a:rPr>
                        <a:t> : Ζητήματα σχετικά με την παροχή δικαστικής πληρεξουσιότητας</a:t>
                      </a:r>
                    </a:p>
                    <a:p>
                      <a:pPr marL="285750" indent="-285750" algn="just">
                        <a:lnSpc>
                          <a:spcPct val="100000"/>
                        </a:lnSpc>
                        <a:buFont typeface="Wingdings" panose="05000000000000000000" pitchFamily="2" charset="2"/>
                        <a:buChar char="§"/>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rgbClr val="002060"/>
                          </a:solidFill>
                          <a:latin typeface="+mj-lt"/>
                        </a:rPr>
                        <a:t> Νομολογιακά επί σειρά ετών είχε εργαλειοποιηθεί για τα σχετικά ζητήματα η διάταξη του άρ. 105 ΚΠολΔ</a:t>
                      </a:r>
                      <a:r>
                        <a:rPr lang="el-GR" sz="1600" dirty="0">
                          <a:solidFill>
                            <a:schemeClr val="accent1">
                              <a:lumMod val="50000"/>
                            </a:schemeClr>
                          </a:solidFill>
                          <a:latin typeface="+mj-lt"/>
                        </a:rPr>
                        <a:t> και η βάσει αυτής έκδοση αναβλητικής απόφασης</a:t>
                      </a: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Αρχικά μόνο κατόπιν ένστασης, μετά τον Ν. 4335/2015, όμως, κατά μία άποψη και χωρίς !</a:t>
                      </a: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rgbClr val="002060"/>
                          </a:solidFill>
                          <a:latin typeface="+mj-lt"/>
                        </a:rPr>
                        <a:t>Ως προς την τακτική διαδικασία τελικώς το ζήτημα επελύθη με τροποποίηση του τότε άρ. 237 παρ. 1 ΚΠολΔ,</a:t>
                      </a:r>
                      <a:r>
                        <a:rPr lang="el-GR" sz="1600" dirty="0">
                          <a:solidFill>
                            <a:schemeClr val="accent1">
                              <a:lumMod val="50000"/>
                            </a:schemeClr>
                          </a:solidFill>
                          <a:latin typeface="+mj-lt"/>
                        </a:rPr>
                        <a:t> που επέτασσε την εφαρμογή του άρ. 227 ως προς το ζήτημα. Συνεπώς :  </a:t>
                      </a:r>
                    </a:p>
                    <a:p>
                      <a:pPr marL="628650" indent="-285750" algn="just">
                        <a:lnSpc>
                          <a:spcPct val="100000"/>
                        </a:lnSpc>
                        <a:buFont typeface="Wingdings" panose="05000000000000000000" pitchFamily="2" charset="2"/>
                        <a:buChar char="ü"/>
                      </a:pPr>
                      <a:r>
                        <a:rPr lang="el-GR" sz="1600" b="0" dirty="0">
                          <a:solidFill>
                            <a:schemeClr val="accent1">
                              <a:lumMod val="50000"/>
                            </a:schemeClr>
                          </a:solidFill>
                          <a:latin typeface="+mj-lt"/>
                        </a:rPr>
                        <a:t>Ως προς την τακτική ουδεμία μεταβολή </a:t>
                      </a:r>
                    </a:p>
                    <a:p>
                      <a:pPr marL="628650" indent="-285750" algn="just">
                        <a:lnSpc>
                          <a:spcPct val="100000"/>
                        </a:lnSpc>
                        <a:buFont typeface="Wingdings" panose="05000000000000000000" pitchFamily="2" charset="2"/>
                        <a:buChar char="ü"/>
                      </a:pPr>
                      <a:r>
                        <a:rPr lang="el-GR" sz="1600" dirty="0">
                          <a:solidFill>
                            <a:srgbClr val="00B050"/>
                          </a:solidFill>
                          <a:latin typeface="+mj-lt"/>
                        </a:rPr>
                        <a:t>Μεταβολή, όμως, ως προς τις ειδικές διαδικασίες, στις οποίες και μόνο είχε απομείνει να εφαρμόζεται το άρ. 105 ΚΠολΔ</a:t>
                      </a:r>
                      <a:r>
                        <a:rPr lang="el-GR" sz="1600" dirty="0">
                          <a:solidFill>
                            <a:srgbClr val="002060"/>
                          </a:solidFill>
                          <a:latin typeface="+mj-lt"/>
                        </a:rPr>
                        <a:t>,</a:t>
                      </a:r>
                      <a:r>
                        <a:rPr lang="el-GR" sz="1600" dirty="0">
                          <a:solidFill>
                            <a:schemeClr val="accent1">
                              <a:lumMod val="50000"/>
                            </a:schemeClr>
                          </a:solidFill>
                          <a:latin typeface="+mj-lt"/>
                        </a:rPr>
                        <a:t> υπό τη μορφή της έκδοσης αναβλητικής απόφασης, όταν προκρινόταν αυτή η θέση εκ των πλειόνων υποστηριζομένων</a:t>
                      </a:r>
                    </a:p>
                    <a:p>
                      <a:pPr marL="628650" indent="-285750" algn="just">
                        <a:lnSpc>
                          <a:spcPct val="100000"/>
                        </a:lnSpc>
                        <a:buFont typeface="Wingdings" panose="05000000000000000000" pitchFamily="2" charset="2"/>
                        <a:buChar char="ü"/>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1340331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7AB0B-2089-F4EF-EE13-4595201E4DA6}"/>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38430BAA-E204-C90B-A42A-7FE97BF2BB42}"/>
              </a:ext>
            </a:extLst>
          </p:cNvPr>
          <p:cNvSpPr>
            <a:spLocks noGrp="1"/>
          </p:cNvSpPr>
          <p:nvPr>
            <p:ph type="title"/>
          </p:nvPr>
        </p:nvSpPr>
        <p:spPr>
          <a:xfrm>
            <a:off x="0" y="0"/>
            <a:ext cx="8460432" cy="483518"/>
          </a:xfrm>
          <a:solidFill>
            <a:schemeClr val="accent1"/>
          </a:solidFill>
        </p:spPr>
        <p:txBody>
          <a:bodyPr/>
          <a:lstStyle/>
          <a:p>
            <a:pPr algn="ctr"/>
            <a:r>
              <a:rPr lang="el-GR" sz="1700" b="1" spc="300" dirty="0">
                <a:solidFill>
                  <a:schemeClr val="bg1"/>
                </a:solidFill>
              </a:rPr>
              <a:t>1. Εισαγωγικές Παρατηρήσεις</a:t>
            </a:r>
          </a:p>
        </p:txBody>
      </p:sp>
      <p:graphicFrame>
        <p:nvGraphicFramePr>
          <p:cNvPr id="2" name="Πίνακας 1">
            <a:extLst>
              <a:ext uri="{FF2B5EF4-FFF2-40B4-BE49-F238E27FC236}">
                <a16:creationId xmlns:a16="http://schemas.microsoft.com/office/drawing/2014/main" id="{D572F84F-09DD-DC71-495D-77922C5BDFFA}"/>
              </a:ext>
            </a:extLst>
          </p:cNvPr>
          <p:cNvGraphicFramePr>
            <a:graphicFrameLocks noGrp="1"/>
          </p:cNvGraphicFramePr>
          <p:nvPr>
            <p:extLst>
              <p:ext uri="{D42A27DB-BD31-4B8C-83A1-F6EECF244321}">
                <p14:modId xmlns:p14="http://schemas.microsoft.com/office/powerpoint/2010/main" val="4028877339"/>
              </p:ext>
            </p:extLst>
          </p:nvPr>
        </p:nvGraphicFramePr>
        <p:xfrm>
          <a:off x="1" y="483518"/>
          <a:ext cx="8460432" cy="4659982"/>
        </p:xfrm>
        <a:graphic>
          <a:graphicData uri="http://schemas.openxmlformats.org/drawingml/2006/table">
            <a:tbl>
              <a:tblPr firstRow="1" bandRow="1">
                <a:tableStyleId>{5C22544A-7EE6-4342-B048-85BDC9FD1C3A}</a:tableStyleId>
              </a:tblPr>
              <a:tblGrid>
                <a:gridCol w="8460432">
                  <a:extLst>
                    <a:ext uri="{9D8B030D-6E8A-4147-A177-3AD203B41FA5}">
                      <a16:colId xmlns:a16="http://schemas.microsoft.com/office/drawing/2014/main" val="2463421361"/>
                    </a:ext>
                  </a:extLst>
                </a:gridCol>
              </a:tblGrid>
              <a:tr h="4659982">
                <a:tc>
                  <a:txBody>
                    <a:bodyPr/>
                    <a:lstStyle/>
                    <a:p>
                      <a:pPr marL="285750" indent="-285750" algn="just">
                        <a:lnSpc>
                          <a:spcPct val="100000"/>
                        </a:lnSpc>
                        <a:buFont typeface="Wingdings" panose="05000000000000000000" pitchFamily="2" charset="2"/>
                        <a:buChar char="Ø"/>
                      </a:pPr>
                      <a:r>
                        <a:rPr lang="el-GR" sz="1500" dirty="0">
                          <a:solidFill>
                            <a:schemeClr val="accent6">
                              <a:lumMod val="50000"/>
                            </a:schemeClr>
                          </a:solidFill>
                          <a:latin typeface="+mj-lt"/>
                        </a:rPr>
                        <a:t> Η διδακτική παραβολή του ανθρώπου της υπαίθρου στη Δίκη του Κάφκα και ο ρυθμιστικός πληθωρισμός ως νέος θυρωρός στην Πύλη του Νόμου</a:t>
                      </a:r>
                    </a:p>
                    <a:p>
                      <a:pPr marL="285750" indent="-285750" algn="just">
                        <a:lnSpc>
                          <a:spcPct val="100000"/>
                        </a:lnSpc>
                        <a:buFont typeface="Wingdings" panose="05000000000000000000" pitchFamily="2" charset="2"/>
                        <a:buChar char="Ø"/>
                      </a:pPr>
                      <a:endParaRPr lang="el-GR" sz="150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l-GR" sz="1500" dirty="0">
                          <a:solidFill>
                            <a:srgbClr val="002060"/>
                          </a:solidFill>
                          <a:latin typeface="+mj-lt"/>
                        </a:rPr>
                        <a:t>Η δικονομία όχι ως αυτοσκοπός, αλλά ως μέσον για την πρόσβαση στην ουσία της Δικαιοσύνης</a:t>
                      </a:r>
                    </a:p>
                    <a:p>
                      <a:pPr marL="285750" indent="-285750" algn="just">
                        <a:lnSpc>
                          <a:spcPct val="100000"/>
                        </a:lnSpc>
                        <a:buFont typeface="Wingdings" panose="05000000000000000000" pitchFamily="2" charset="2"/>
                        <a:buChar char="Ø"/>
                      </a:pPr>
                      <a:endParaRPr lang="el-GR" sz="150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l-GR" sz="1500" dirty="0">
                          <a:solidFill>
                            <a:schemeClr val="accent6">
                              <a:lumMod val="50000"/>
                            </a:schemeClr>
                          </a:solidFill>
                          <a:latin typeface="+mj-lt"/>
                        </a:rPr>
                        <a:t> Ρυθμιστική κόπωση στην πολιτική δίκη</a:t>
                      </a:r>
                    </a:p>
                    <a:p>
                      <a:pPr marL="285750" indent="-285750" algn="just">
                        <a:lnSpc>
                          <a:spcPct val="100000"/>
                        </a:lnSpc>
                        <a:buFont typeface="Wingdings" panose="05000000000000000000" pitchFamily="2" charset="2"/>
                        <a:buChar char="Ø"/>
                      </a:pPr>
                      <a:endParaRPr lang="el-GR" sz="150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l-GR" sz="1500" dirty="0">
                          <a:solidFill>
                            <a:schemeClr val="accent6">
                              <a:lumMod val="50000"/>
                            </a:schemeClr>
                          </a:solidFill>
                          <a:latin typeface="+mj-lt"/>
                        </a:rPr>
                        <a:t> </a:t>
                      </a:r>
                      <a:r>
                        <a:rPr lang="el-GR" sz="1500" dirty="0">
                          <a:solidFill>
                            <a:srgbClr val="002060"/>
                          </a:solidFill>
                          <a:latin typeface="+mj-lt"/>
                        </a:rPr>
                        <a:t>Το εύλογο αίτημα για ταχύτητα της πολιτικής δίκης και η καθυστέρηση στην πολιτική δίκη στην πραγματική της διάσταση</a:t>
                      </a:r>
                    </a:p>
                    <a:p>
                      <a:pPr marL="285750" indent="-285750" algn="just">
                        <a:lnSpc>
                          <a:spcPct val="100000"/>
                        </a:lnSpc>
                        <a:buFont typeface="Wingdings" panose="05000000000000000000" pitchFamily="2" charset="2"/>
                        <a:buChar char="Ø"/>
                      </a:pPr>
                      <a:endParaRPr lang="el-GR" sz="150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l-GR" sz="1500" dirty="0">
                          <a:solidFill>
                            <a:schemeClr val="accent6">
                              <a:lumMod val="50000"/>
                            </a:schemeClr>
                          </a:solidFill>
                          <a:latin typeface="+mj-lt"/>
                        </a:rPr>
                        <a:t>Είναι η περισσότερη δικονομία η απάντηση στο πρόβλημα  ;</a:t>
                      </a:r>
                    </a:p>
                    <a:p>
                      <a:pPr marL="285750" indent="-285750" algn="just">
                        <a:lnSpc>
                          <a:spcPct val="100000"/>
                        </a:lnSpc>
                        <a:buFont typeface="Wingdings" panose="05000000000000000000" pitchFamily="2" charset="2"/>
                        <a:buChar char="Ø"/>
                      </a:pPr>
                      <a:endParaRPr lang="el-GR" sz="150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l-GR" sz="1500" dirty="0">
                          <a:solidFill>
                            <a:srgbClr val="002060"/>
                          </a:solidFill>
                          <a:latin typeface="+mj-lt"/>
                        </a:rPr>
                        <a:t>Κυριότερες αιτίες καθυστέρησης ενδεικτικά : Μεγάλος αριθμός εισερχομένων υποθέσεων - Μη λελογισμένος αριθμός υποθέσεων ανά Δικαστή – Έλλειψη νομικών βοηθών του Δικαστή – Έλλειψη ψηφιοποίησης – Έλλειμμα εμπιστοσύνης : Αντιμετωπίζονται </a:t>
                      </a:r>
                      <a:r>
                        <a:rPr lang="el-GR" sz="1500" dirty="0">
                          <a:solidFill>
                            <a:schemeClr val="accent6">
                              <a:lumMod val="50000"/>
                            </a:schemeClr>
                          </a:solidFill>
                          <a:latin typeface="+mj-lt"/>
                        </a:rPr>
                        <a:t>;</a:t>
                      </a:r>
                    </a:p>
                    <a:p>
                      <a:pPr marL="0" indent="0" algn="just">
                        <a:lnSpc>
                          <a:spcPct val="100000"/>
                        </a:lnSpc>
                        <a:buFont typeface="Wingdings" panose="05000000000000000000" pitchFamily="2" charset="2"/>
                        <a:buNone/>
                      </a:pPr>
                      <a:endParaRPr lang="el-GR" sz="1500"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l-GR" sz="1500" dirty="0">
                          <a:solidFill>
                            <a:srgbClr val="C00000"/>
                          </a:solidFill>
                          <a:latin typeface="+mj-lt"/>
                        </a:rPr>
                        <a:t>Ο Ν. 5221/2025 ως «νέος οίνος» : Αντίστιξη : Δικονομικό σύστημα </a:t>
                      </a:r>
                      <a:r>
                        <a:rPr lang="en-US" sz="1500" dirty="0">
                          <a:solidFill>
                            <a:srgbClr val="C00000"/>
                          </a:solidFill>
                          <a:latin typeface="+mj-lt"/>
                        </a:rPr>
                        <a:t>vs </a:t>
                      </a:r>
                      <a:r>
                        <a:rPr lang="el-GR" sz="1500" dirty="0">
                          <a:solidFill>
                            <a:srgbClr val="C00000"/>
                          </a:solidFill>
                          <a:latin typeface="+mj-lt"/>
                        </a:rPr>
                        <a:t>Ευρύτερο περιβάλλον, στο οποίο καλούνται να λειτουργήσουν οι ρυθμίσεις</a:t>
                      </a:r>
                      <a:r>
                        <a:rPr lang="el-GR" sz="1500" dirty="0">
                          <a:solidFill>
                            <a:schemeClr val="accent6">
                              <a:lumMod val="50000"/>
                            </a:schemeClr>
                          </a:solidFill>
                          <a:latin typeface="+mj-lt"/>
                        </a:rPr>
                        <a:t>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26349958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0229E-0A07-A573-925A-959688D182E7}"/>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132F6227-BEF2-623C-1588-07C7EEA3DB80}"/>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13. Έκδοση Διατάξεων κατά το νέο άρ. 237 ΚΠολΔ : Μία ετικέτα – Πολλές και ετεροειδείς περιπτώσεις</a:t>
            </a:r>
          </a:p>
        </p:txBody>
      </p:sp>
      <p:graphicFrame>
        <p:nvGraphicFramePr>
          <p:cNvPr id="2" name="Πίνακας 1">
            <a:extLst>
              <a:ext uri="{FF2B5EF4-FFF2-40B4-BE49-F238E27FC236}">
                <a16:creationId xmlns:a16="http://schemas.microsoft.com/office/drawing/2014/main" id="{CBB4FB44-D414-31AC-EDB8-A47305595EB9}"/>
              </a:ext>
            </a:extLst>
          </p:cNvPr>
          <p:cNvGraphicFramePr>
            <a:graphicFrameLocks noGrp="1"/>
          </p:cNvGraphicFramePr>
          <p:nvPr>
            <p:extLst>
              <p:ext uri="{D42A27DB-BD31-4B8C-83A1-F6EECF244321}">
                <p14:modId xmlns:p14="http://schemas.microsoft.com/office/powerpoint/2010/main" val="3784697806"/>
              </p:ext>
            </p:extLst>
          </p:nvPr>
        </p:nvGraphicFramePr>
        <p:xfrm>
          <a:off x="0" y="555526"/>
          <a:ext cx="8748463" cy="4602480"/>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pPr marL="285750" indent="-285750">
                        <a:buFont typeface="Wingdings" panose="05000000000000000000" pitchFamily="2" charset="2"/>
                        <a:buChar char="Ø"/>
                      </a:pPr>
                      <a:r>
                        <a:rPr lang="el-GR" sz="1600" dirty="0">
                          <a:solidFill>
                            <a:schemeClr val="accent1">
                              <a:lumMod val="50000"/>
                            </a:schemeClr>
                          </a:solidFill>
                          <a:latin typeface="+mj-lt"/>
                        </a:rPr>
                        <a:t>Α + Β : Σκοπός προελέγχου της αγωγής επί του παραδεκτού και «εκκαθάριση», ει δυνατόν, χωρίς απόφαση </a:t>
                      </a:r>
                      <a:r>
                        <a:rPr lang="en-US" sz="1600" dirty="0">
                          <a:solidFill>
                            <a:schemeClr val="accent1">
                              <a:lumMod val="50000"/>
                            </a:schemeClr>
                          </a:solidFill>
                          <a:latin typeface="+mj-lt"/>
                        </a:rPr>
                        <a:t> ---- </a:t>
                      </a:r>
                      <a:r>
                        <a:rPr lang="en-US" sz="1600" dirty="0">
                          <a:solidFill>
                            <a:srgbClr val="00B050"/>
                          </a:solidFill>
                          <a:latin typeface="+mj-lt"/>
                        </a:rPr>
                        <a:t>PLUS : </a:t>
                      </a:r>
                      <a:r>
                        <a:rPr lang="de-DE" sz="1600" dirty="0">
                          <a:solidFill>
                            <a:srgbClr val="00B050"/>
                          </a:solidFill>
                          <a:latin typeface="+mj-lt"/>
                        </a:rPr>
                        <a:t>Sui generis, </a:t>
                      </a:r>
                      <a:r>
                        <a:rPr lang="el-GR" sz="1600" dirty="0">
                          <a:solidFill>
                            <a:srgbClr val="00B050"/>
                          </a:solidFill>
                          <a:latin typeface="+mj-lt"/>
                        </a:rPr>
                        <a:t>με στοιχεία Α και Γ</a:t>
                      </a:r>
                    </a:p>
                    <a:p>
                      <a:pPr marL="285750" indent="-285750">
                        <a:buFont typeface="Wingdings" panose="05000000000000000000" pitchFamily="2" charset="2"/>
                        <a:buChar char="Ø"/>
                      </a:pPr>
                      <a:r>
                        <a:rPr lang="el-GR" sz="1600" dirty="0">
                          <a:solidFill>
                            <a:schemeClr val="accent1">
                              <a:lumMod val="50000"/>
                            </a:schemeClr>
                          </a:solidFill>
                          <a:latin typeface="+mj-lt"/>
                        </a:rPr>
                        <a:t>Γ + Δ : Σκοπός προπαρασκευής της συζήτησης ή έκδοσης ταχύτερης απόφασης, χωρίς καθυστερήσεις στο στάδιο των αποδείξεων </a:t>
                      </a:r>
                    </a:p>
                    <a:p>
                      <a:pPr marL="285750" indent="-285750">
                        <a:buFont typeface="Wingdings" panose="05000000000000000000" pitchFamily="2" charset="2"/>
                        <a:buChar char="Ø"/>
                      </a:pPr>
                      <a:r>
                        <a:rPr lang="el-GR" sz="1600" dirty="0">
                          <a:solidFill>
                            <a:schemeClr val="accent1">
                              <a:lumMod val="50000"/>
                            </a:schemeClr>
                          </a:solidFill>
                          <a:latin typeface="+mj-lt"/>
                        </a:rPr>
                        <a:t>Νομική φύση ; 904 παρ. 2 ζ ΚΠολΔ ; Ανακαλούνται ; Ανακόπτονται κατ’ άρ. 583 ΚΠολΔ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graphicFrame>
        <p:nvGraphicFramePr>
          <p:cNvPr id="3" name="Πίνακας 2">
            <a:extLst>
              <a:ext uri="{FF2B5EF4-FFF2-40B4-BE49-F238E27FC236}">
                <a16:creationId xmlns:a16="http://schemas.microsoft.com/office/drawing/2014/main" id="{9A4D911B-E2DA-9462-DAF1-764DAEF8841B}"/>
              </a:ext>
            </a:extLst>
          </p:cNvPr>
          <p:cNvGraphicFramePr>
            <a:graphicFrameLocks noGrp="1"/>
          </p:cNvGraphicFramePr>
          <p:nvPr>
            <p:extLst>
              <p:ext uri="{D42A27DB-BD31-4B8C-83A1-F6EECF244321}">
                <p14:modId xmlns:p14="http://schemas.microsoft.com/office/powerpoint/2010/main" val="460435619"/>
              </p:ext>
            </p:extLst>
          </p:nvPr>
        </p:nvGraphicFramePr>
        <p:xfrm>
          <a:off x="2051720" y="699542"/>
          <a:ext cx="4464496" cy="370840"/>
        </p:xfrm>
        <a:graphic>
          <a:graphicData uri="http://schemas.openxmlformats.org/drawingml/2006/table">
            <a:tbl>
              <a:tblPr firstRow="1" bandRow="1">
                <a:tableStyleId>{5C22544A-7EE6-4342-B048-85BDC9FD1C3A}</a:tableStyleId>
              </a:tblPr>
              <a:tblGrid>
                <a:gridCol w="4464496">
                  <a:extLst>
                    <a:ext uri="{9D8B030D-6E8A-4147-A177-3AD203B41FA5}">
                      <a16:colId xmlns:a16="http://schemas.microsoft.com/office/drawing/2014/main" val="3779708265"/>
                    </a:ext>
                  </a:extLst>
                </a:gridCol>
              </a:tblGrid>
              <a:tr h="370840">
                <a:tc>
                  <a:txBody>
                    <a:bodyPr/>
                    <a:lstStyle/>
                    <a:p>
                      <a:pPr algn="ctr"/>
                      <a:r>
                        <a:rPr lang="el-GR" dirty="0">
                          <a:solidFill>
                            <a:schemeClr val="accent1">
                              <a:lumMod val="50000"/>
                            </a:schemeClr>
                          </a:solidFill>
                          <a:latin typeface="+mj-lt"/>
                        </a:rPr>
                        <a:t>Είδη Διατάξεων στο νέο άρ. 237 ΚΠολΔ</a:t>
                      </a:r>
                    </a:p>
                  </a:txBody>
                  <a:tcPr>
                    <a:solidFill>
                      <a:schemeClr val="accent6">
                        <a:lumMod val="60000"/>
                        <a:lumOff val="40000"/>
                      </a:schemeClr>
                    </a:solidFill>
                  </a:tcPr>
                </a:tc>
                <a:extLst>
                  <a:ext uri="{0D108BD9-81ED-4DB2-BD59-A6C34878D82A}">
                    <a16:rowId xmlns:a16="http://schemas.microsoft.com/office/drawing/2014/main" val="2893125198"/>
                  </a:ext>
                </a:extLst>
              </a:tr>
            </a:tbl>
          </a:graphicData>
        </a:graphic>
      </p:graphicFrame>
      <p:graphicFrame>
        <p:nvGraphicFramePr>
          <p:cNvPr id="4" name="Πίνακας 3">
            <a:extLst>
              <a:ext uri="{FF2B5EF4-FFF2-40B4-BE49-F238E27FC236}">
                <a16:creationId xmlns:a16="http://schemas.microsoft.com/office/drawing/2014/main" id="{4A80BC94-3A20-FE40-BA22-3CA5DF2B8703}"/>
              </a:ext>
            </a:extLst>
          </p:cNvPr>
          <p:cNvGraphicFramePr>
            <a:graphicFrameLocks noGrp="1"/>
          </p:cNvGraphicFramePr>
          <p:nvPr>
            <p:extLst>
              <p:ext uri="{D42A27DB-BD31-4B8C-83A1-F6EECF244321}">
                <p14:modId xmlns:p14="http://schemas.microsoft.com/office/powerpoint/2010/main" val="1710018051"/>
              </p:ext>
            </p:extLst>
          </p:nvPr>
        </p:nvGraphicFramePr>
        <p:xfrm>
          <a:off x="33378" y="1176375"/>
          <a:ext cx="2323744" cy="1005840"/>
        </p:xfrm>
        <a:graphic>
          <a:graphicData uri="http://schemas.openxmlformats.org/drawingml/2006/table">
            <a:tbl>
              <a:tblPr firstRow="1" bandRow="1">
                <a:tableStyleId>{5C22544A-7EE6-4342-B048-85BDC9FD1C3A}</a:tableStyleId>
              </a:tblPr>
              <a:tblGrid>
                <a:gridCol w="2323744">
                  <a:extLst>
                    <a:ext uri="{9D8B030D-6E8A-4147-A177-3AD203B41FA5}">
                      <a16:colId xmlns:a16="http://schemas.microsoft.com/office/drawing/2014/main" val="1912325019"/>
                    </a:ext>
                  </a:extLst>
                </a:gridCol>
              </a:tblGrid>
              <a:tr h="729818">
                <a:tc>
                  <a:txBody>
                    <a:bodyPr/>
                    <a:lstStyle/>
                    <a:p>
                      <a:pPr algn="l"/>
                      <a:r>
                        <a:rPr lang="el-GR" sz="1500" dirty="0">
                          <a:solidFill>
                            <a:schemeClr val="accent6">
                              <a:lumMod val="50000"/>
                            </a:schemeClr>
                          </a:solidFill>
                          <a:latin typeface="+mj-lt"/>
                        </a:rPr>
                        <a:t>Α. Διάταξη περί την απόρριψη της αγωγής ως απαράδεκτης ή μη ασκηθείσας </a:t>
                      </a:r>
                    </a:p>
                  </a:txBody>
                  <a:tcPr>
                    <a:solidFill>
                      <a:schemeClr val="accent5">
                        <a:lumMod val="40000"/>
                        <a:lumOff val="60000"/>
                      </a:schemeClr>
                    </a:solidFill>
                  </a:tcPr>
                </a:tc>
                <a:extLst>
                  <a:ext uri="{0D108BD9-81ED-4DB2-BD59-A6C34878D82A}">
                    <a16:rowId xmlns:a16="http://schemas.microsoft.com/office/drawing/2014/main" val="2010710566"/>
                  </a:ext>
                </a:extLst>
              </a:tr>
            </a:tbl>
          </a:graphicData>
        </a:graphic>
      </p:graphicFrame>
      <p:graphicFrame>
        <p:nvGraphicFramePr>
          <p:cNvPr id="5" name="Πίνακας 4">
            <a:extLst>
              <a:ext uri="{FF2B5EF4-FFF2-40B4-BE49-F238E27FC236}">
                <a16:creationId xmlns:a16="http://schemas.microsoft.com/office/drawing/2014/main" id="{618C68DC-B7B9-9457-FC54-6118203C46D6}"/>
              </a:ext>
            </a:extLst>
          </p:cNvPr>
          <p:cNvGraphicFramePr>
            <a:graphicFrameLocks noGrp="1"/>
          </p:cNvGraphicFramePr>
          <p:nvPr>
            <p:extLst>
              <p:ext uri="{D42A27DB-BD31-4B8C-83A1-F6EECF244321}">
                <p14:modId xmlns:p14="http://schemas.microsoft.com/office/powerpoint/2010/main" val="3831828910"/>
              </p:ext>
            </p:extLst>
          </p:nvPr>
        </p:nvGraphicFramePr>
        <p:xfrm>
          <a:off x="33378" y="2333329"/>
          <a:ext cx="2323744" cy="1463040"/>
        </p:xfrm>
        <a:graphic>
          <a:graphicData uri="http://schemas.openxmlformats.org/drawingml/2006/table">
            <a:tbl>
              <a:tblPr firstRow="1" bandRow="1">
                <a:tableStyleId>{5C22544A-7EE6-4342-B048-85BDC9FD1C3A}</a:tableStyleId>
              </a:tblPr>
              <a:tblGrid>
                <a:gridCol w="2323744">
                  <a:extLst>
                    <a:ext uri="{9D8B030D-6E8A-4147-A177-3AD203B41FA5}">
                      <a16:colId xmlns:a16="http://schemas.microsoft.com/office/drawing/2014/main" val="3449124484"/>
                    </a:ext>
                  </a:extLst>
                </a:gridCol>
              </a:tblGrid>
              <a:tr h="813688">
                <a:tc>
                  <a:txBody>
                    <a:bodyPr/>
                    <a:lstStyle/>
                    <a:p>
                      <a:r>
                        <a:rPr lang="el-GR" sz="1500" b="1" kern="1200" dirty="0">
                          <a:solidFill>
                            <a:schemeClr val="accent6">
                              <a:lumMod val="50000"/>
                            </a:schemeClr>
                          </a:solidFill>
                          <a:latin typeface="+mj-lt"/>
                          <a:ea typeface="+mn-ea"/>
                          <a:cs typeface="+mn-cs"/>
                        </a:rPr>
                        <a:t>Β. Διάταξη περί την επι-σήμανση και συμπλή-ρωση της πάσχουσας από πραγματική αοριστία αγωγής, άλλως περί απόρριψης</a:t>
                      </a:r>
                      <a:endParaRPr lang="el-GR" sz="1500" dirty="0">
                        <a:solidFill>
                          <a:schemeClr val="accent6">
                            <a:lumMod val="50000"/>
                          </a:schemeClr>
                        </a:solidFill>
                        <a:latin typeface="+mj-lt"/>
                      </a:endParaRPr>
                    </a:p>
                  </a:txBody>
                  <a:tcPr>
                    <a:solidFill>
                      <a:schemeClr val="accent5">
                        <a:lumMod val="40000"/>
                        <a:lumOff val="60000"/>
                      </a:schemeClr>
                    </a:solidFill>
                  </a:tcPr>
                </a:tc>
                <a:extLst>
                  <a:ext uri="{0D108BD9-81ED-4DB2-BD59-A6C34878D82A}">
                    <a16:rowId xmlns:a16="http://schemas.microsoft.com/office/drawing/2014/main" val="387730954"/>
                  </a:ext>
                </a:extLst>
              </a:tr>
            </a:tbl>
          </a:graphicData>
        </a:graphic>
      </p:graphicFrame>
      <p:graphicFrame>
        <p:nvGraphicFramePr>
          <p:cNvPr id="6" name="Πίνακας 5">
            <a:extLst>
              <a:ext uri="{FF2B5EF4-FFF2-40B4-BE49-F238E27FC236}">
                <a16:creationId xmlns:a16="http://schemas.microsoft.com/office/drawing/2014/main" id="{5924A112-9A0E-BB8C-FFDC-1661F73EA992}"/>
              </a:ext>
            </a:extLst>
          </p:cNvPr>
          <p:cNvGraphicFramePr>
            <a:graphicFrameLocks noGrp="1"/>
          </p:cNvGraphicFramePr>
          <p:nvPr>
            <p:extLst>
              <p:ext uri="{D42A27DB-BD31-4B8C-83A1-F6EECF244321}">
                <p14:modId xmlns:p14="http://schemas.microsoft.com/office/powerpoint/2010/main" val="2230321343"/>
              </p:ext>
            </p:extLst>
          </p:nvPr>
        </p:nvGraphicFramePr>
        <p:xfrm>
          <a:off x="4420332" y="1834097"/>
          <a:ext cx="1502623" cy="1961790"/>
        </p:xfrm>
        <a:graphic>
          <a:graphicData uri="http://schemas.openxmlformats.org/drawingml/2006/table">
            <a:tbl>
              <a:tblPr firstRow="1" bandRow="1">
                <a:tableStyleId>{5C22544A-7EE6-4342-B048-85BDC9FD1C3A}</a:tableStyleId>
              </a:tblPr>
              <a:tblGrid>
                <a:gridCol w="1502623">
                  <a:extLst>
                    <a:ext uri="{9D8B030D-6E8A-4147-A177-3AD203B41FA5}">
                      <a16:colId xmlns:a16="http://schemas.microsoft.com/office/drawing/2014/main" val="4066966533"/>
                    </a:ext>
                  </a:extLst>
                </a:gridCol>
              </a:tblGrid>
              <a:tr h="1961790">
                <a:tc>
                  <a:txBody>
                    <a:bodyPr/>
                    <a:lstStyle/>
                    <a:p>
                      <a:r>
                        <a:rPr lang="el-GR" sz="1500" b="1" kern="1200" dirty="0">
                          <a:solidFill>
                            <a:schemeClr val="accent2">
                              <a:lumMod val="50000"/>
                            </a:schemeClr>
                          </a:solidFill>
                          <a:latin typeface="+mj-lt"/>
                          <a:ea typeface="+mn-ea"/>
                          <a:cs typeface="+mn-cs"/>
                        </a:rPr>
                        <a:t>Γ. Διάταξη περί τη συνεκδίκα-ση, τον χωρισμό ή την αναστολή της δίκης κατά τα άρ. 249 και 250 ΚΠολΔ  </a:t>
                      </a:r>
                      <a:endParaRPr lang="el-GR" sz="1500" dirty="0">
                        <a:solidFill>
                          <a:schemeClr val="accent2">
                            <a:lumMod val="50000"/>
                          </a:schemeClr>
                        </a:solidFill>
                        <a:latin typeface="+mj-lt"/>
                      </a:endParaRPr>
                    </a:p>
                  </a:txBody>
                  <a:tcPr>
                    <a:solidFill>
                      <a:schemeClr val="accent4">
                        <a:lumMod val="40000"/>
                        <a:lumOff val="60000"/>
                      </a:schemeClr>
                    </a:solidFill>
                  </a:tcPr>
                </a:tc>
                <a:extLst>
                  <a:ext uri="{0D108BD9-81ED-4DB2-BD59-A6C34878D82A}">
                    <a16:rowId xmlns:a16="http://schemas.microsoft.com/office/drawing/2014/main" val="4231664783"/>
                  </a:ext>
                </a:extLst>
              </a:tr>
            </a:tbl>
          </a:graphicData>
        </a:graphic>
      </p:graphicFrame>
      <p:graphicFrame>
        <p:nvGraphicFramePr>
          <p:cNvPr id="7" name="Πίνακας 6">
            <a:extLst>
              <a:ext uri="{FF2B5EF4-FFF2-40B4-BE49-F238E27FC236}">
                <a16:creationId xmlns:a16="http://schemas.microsoft.com/office/drawing/2014/main" id="{A7E141D0-E270-5F05-C9BE-F671E173468D}"/>
              </a:ext>
            </a:extLst>
          </p:cNvPr>
          <p:cNvGraphicFramePr>
            <a:graphicFrameLocks noGrp="1"/>
          </p:cNvGraphicFramePr>
          <p:nvPr>
            <p:extLst>
              <p:ext uri="{D42A27DB-BD31-4B8C-83A1-F6EECF244321}">
                <p14:modId xmlns:p14="http://schemas.microsoft.com/office/powerpoint/2010/main" val="3715348847"/>
              </p:ext>
            </p:extLst>
          </p:nvPr>
        </p:nvGraphicFramePr>
        <p:xfrm>
          <a:off x="6012060" y="1587762"/>
          <a:ext cx="2659575" cy="2209800"/>
        </p:xfrm>
        <a:graphic>
          <a:graphicData uri="http://schemas.openxmlformats.org/drawingml/2006/table">
            <a:tbl>
              <a:tblPr firstRow="1" bandRow="1">
                <a:tableStyleId>{5C22544A-7EE6-4342-B048-85BDC9FD1C3A}</a:tableStyleId>
              </a:tblPr>
              <a:tblGrid>
                <a:gridCol w="2659575">
                  <a:extLst>
                    <a:ext uri="{9D8B030D-6E8A-4147-A177-3AD203B41FA5}">
                      <a16:colId xmlns:a16="http://schemas.microsoft.com/office/drawing/2014/main" val="330182481"/>
                    </a:ext>
                  </a:extLst>
                </a:gridCol>
              </a:tblGrid>
              <a:tr h="813688">
                <a:tc>
                  <a:txBody>
                    <a:bodyPr/>
                    <a:lstStyle/>
                    <a:p>
                      <a:r>
                        <a:rPr lang="el-GR" sz="1800" b="1" kern="1200" dirty="0">
                          <a:solidFill>
                            <a:schemeClr val="accent2">
                              <a:lumMod val="50000"/>
                            </a:schemeClr>
                          </a:solidFill>
                          <a:latin typeface="+mj-lt"/>
                          <a:ea typeface="+mn-ea"/>
                          <a:cs typeface="+mn-cs"/>
                        </a:rPr>
                        <a:t> Δ. </a:t>
                      </a:r>
                      <a:r>
                        <a:rPr lang="el-GR" sz="1600" b="1" kern="1200" dirty="0">
                          <a:solidFill>
                            <a:schemeClr val="accent2">
                              <a:lumMod val="50000"/>
                            </a:schemeClr>
                          </a:solidFill>
                          <a:latin typeface="+mj-lt"/>
                          <a:ea typeface="+mn-ea"/>
                          <a:cs typeface="+mn-cs"/>
                        </a:rPr>
                        <a:t>Διάταξη περί αποδεί-ξεων : </a:t>
                      </a:r>
                      <a:r>
                        <a:rPr lang="el-GR" sz="1500" b="1" kern="1200" dirty="0">
                          <a:solidFill>
                            <a:schemeClr val="accent2">
                              <a:lumMod val="50000"/>
                            </a:schemeClr>
                          </a:solidFill>
                          <a:latin typeface="+mj-lt"/>
                          <a:ea typeface="+mn-ea"/>
                          <a:cs typeface="+mn-cs"/>
                        </a:rPr>
                        <a:t>Διενέργεια πραγματογνωμοσύνης, αυτοψίας, εξέταση μαρτύρων ή διαδίκων (</a:t>
                      </a:r>
                      <a:r>
                        <a:rPr lang="el-GR" sz="1500" b="1" kern="1200" dirty="0">
                          <a:solidFill>
                            <a:srgbClr val="00B050"/>
                          </a:solidFill>
                          <a:latin typeface="+mj-lt"/>
                          <a:ea typeface="+mn-ea"/>
                          <a:cs typeface="+mn-cs"/>
                        </a:rPr>
                        <a:t>Διάταξη εκδιδόμενη προ Συζήτησης  : 237 παρ. 5</a:t>
                      </a:r>
                      <a:r>
                        <a:rPr lang="el-GR" sz="1500" b="1" kern="1200" dirty="0">
                          <a:solidFill>
                            <a:schemeClr val="accent2">
                              <a:lumMod val="50000"/>
                            </a:schemeClr>
                          </a:solidFill>
                          <a:latin typeface="+mj-lt"/>
                          <a:ea typeface="+mn-ea"/>
                          <a:cs typeface="+mn-cs"/>
                        </a:rPr>
                        <a:t> ή κατ’ εξαίρεση και μετά : 237 παρ. 8) </a:t>
                      </a:r>
                      <a:endParaRPr lang="el-GR" sz="1500" dirty="0">
                        <a:solidFill>
                          <a:schemeClr val="accent2">
                            <a:lumMod val="50000"/>
                          </a:schemeClr>
                        </a:solidFill>
                        <a:latin typeface="+mj-lt"/>
                      </a:endParaRPr>
                    </a:p>
                  </a:txBody>
                  <a:tcPr>
                    <a:solidFill>
                      <a:schemeClr val="accent4">
                        <a:lumMod val="40000"/>
                        <a:lumOff val="60000"/>
                      </a:schemeClr>
                    </a:solidFill>
                  </a:tcPr>
                </a:tc>
                <a:extLst>
                  <a:ext uri="{0D108BD9-81ED-4DB2-BD59-A6C34878D82A}">
                    <a16:rowId xmlns:a16="http://schemas.microsoft.com/office/drawing/2014/main" val="1761955482"/>
                  </a:ext>
                </a:extLst>
              </a:tr>
            </a:tbl>
          </a:graphicData>
        </a:graphic>
      </p:graphicFrame>
      <p:cxnSp>
        <p:nvCxnSpPr>
          <p:cNvPr id="12" name="Ευθύγραμμο βέλος σύνδεσης 11">
            <a:extLst>
              <a:ext uri="{FF2B5EF4-FFF2-40B4-BE49-F238E27FC236}">
                <a16:creationId xmlns:a16="http://schemas.microsoft.com/office/drawing/2014/main" id="{71C1D2CA-CCA1-4B13-A10B-4362B31257BC}"/>
              </a:ext>
            </a:extLst>
          </p:cNvPr>
          <p:cNvCxnSpPr/>
          <p:nvPr/>
        </p:nvCxnSpPr>
        <p:spPr>
          <a:xfrm flipH="1">
            <a:off x="2483768" y="1070382"/>
            <a:ext cx="1890464" cy="133216"/>
          </a:xfrm>
          <a:prstGeom prst="straightConnector1">
            <a:avLst/>
          </a:prstGeom>
          <a:ln>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Ευθύγραμμο βέλος σύνδεσης 12">
            <a:extLst>
              <a:ext uri="{FF2B5EF4-FFF2-40B4-BE49-F238E27FC236}">
                <a16:creationId xmlns:a16="http://schemas.microsoft.com/office/drawing/2014/main" id="{010A2707-9813-2701-AFF9-0F2E0DA1BE8A}"/>
              </a:ext>
            </a:extLst>
          </p:cNvPr>
          <p:cNvCxnSpPr>
            <a:cxnSpLocks/>
          </p:cNvCxnSpPr>
          <p:nvPr/>
        </p:nvCxnSpPr>
        <p:spPr>
          <a:xfrm flipH="1">
            <a:off x="1403648" y="1070382"/>
            <a:ext cx="2957052" cy="1213336"/>
          </a:xfrm>
          <a:prstGeom prst="straightConnector1">
            <a:avLst/>
          </a:prstGeom>
          <a:ln>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Ευθύγραμμο βέλος σύνδεσης 16">
            <a:extLst>
              <a:ext uri="{FF2B5EF4-FFF2-40B4-BE49-F238E27FC236}">
                <a16:creationId xmlns:a16="http://schemas.microsoft.com/office/drawing/2014/main" id="{9CF17311-5DAE-2878-9909-2218D70DD3A5}"/>
              </a:ext>
            </a:extLst>
          </p:cNvPr>
          <p:cNvCxnSpPr>
            <a:cxnSpLocks/>
          </p:cNvCxnSpPr>
          <p:nvPr/>
        </p:nvCxnSpPr>
        <p:spPr>
          <a:xfrm>
            <a:off x="4374231" y="1070382"/>
            <a:ext cx="192946" cy="590535"/>
          </a:xfrm>
          <a:prstGeom prst="straightConnector1">
            <a:avLst/>
          </a:prstGeom>
          <a:ln>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Ευθύγραμμο βέλος σύνδεσης 22">
            <a:extLst>
              <a:ext uri="{FF2B5EF4-FFF2-40B4-BE49-F238E27FC236}">
                <a16:creationId xmlns:a16="http://schemas.microsoft.com/office/drawing/2014/main" id="{CD33EA0A-E84A-3847-DCC2-DD3EDAFB90DA}"/>
              </a:ext>
            </a:extLst>
          </p:cNvPr>
          <p:cNvCxnSpPr>
            <a:cxnSpLocks/>
          </p:cNvCxnSpPr>
          <p:nvPr/>
        </p:nvCxnSpPr>
        <p:spPr>
          <a:xfrm>
            <a:off x="4387763" y="1072906"/>
            <a:ext cx="2776525" cy="483910"/>
          </a:xfrm>
          <a:prstGeom prst="straightConnector1">
            <a:avLst/>
          </a:prstGeom>
          <a:ln>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Ευθύγραμμο βέλος σύνδεσης 9">
            <a:extLst>
              <a:ext uri="{FF2B5EF4-FFF2-40B4-BE49-F238E27FC236}">
                <a16:creationId xmlns:a16="http://schemas.microsoft.com/office/drawing/2014/main" id="{7D0740C7-015A-F44E-A9EA-51BB1EE31061}"/>
              </a:ext>
            </a:extLst>
          </p:cNvPr>
          <p:cNvCxnSpPr>
            <a:cxnSpLocks/>
            <a:stCxn id="3" idx="2"/>
          </p:cNvCxnSpPr>
          <p:nvPr/>
        </p:nvCxnSpPr>
        <p:spPr>
          <a:xfrm flipH="1">
            <a:off x="3653269" y="1070382"/>
            <a:ext cx="630699" cy="517380"/>
          </a:xfrm>
          <a:prstGeom prst="straightConnector1">
            <a:avLst/>
          </a:prstGeom>
          <a:ln>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8" name="Πίνακας 17">
            <a:extLst>
              <a:ext uri="{FF2B5EF4-FFF2-40B4-BE49-F238E27FC236}">
                <a16:creationId xmlns:a16="http://schemas.microsoft.com/office/drawing/2014/main" id="{9ACAB77F-B63F-8FC7-2A0D-B00D04CB55F9}"/>
              </a:ext>
            </a:extLst>
          </p:cNvPr>
          <p:cNvGraphicFramePr>
            <a:graphicFrameLocks noGrp="1"/>
          </p:cNvGraphicFramePr>
          <p:nvPr>
            <p:extLst>
              <p:ext uri="{D42A27DB-BD31-4B8C-83A1-F6EECF244321}">
                <p14:modId xmlns:p14="http://schemas.microsoft.com/office/powerpoint/2010/main" val="3157906275"/>
              </p:ext>
            </p:extLst>
          </p:nvPr>
        </p:nvGraphicFramePr>
        <p:xfrm>
          <a:off x="2483768" y="1851670"/>
          <a:ext cx="1800200" cy="1944216"/>
        </p:xfrm>
        <a:graphic>
          <a:graphicData uri="http://schemas.openxmlformats.org/drawingml/2006/table">
            <a:tbl>
              <a:tblPr firstRow="1" bandRow="1">
                <a:tableStyleId>{5C22544A-7EE6-4342-B048-85BDC9FD1C3A}</a:tableStyleId>
              </a:tblPr>
              <a:tblGrid>
                <a:gridCol w="1800200">
                  <a:extLst>
                    <a:ext uri="{9D8B030D-6E8A-4147-A177-3AD203B41FA5}">
                      <a16:colId xmlns:a16="http://schemas.microsoft.com/office/drawing/2014/main" val="2971061204"/>
                    </a:ext>
                  </a:extLst>
                </a:gridCol>
              </a:tblGrid>
              <a:tr h="1944216">
                <a:tc>
                  <a:txBody>
                    <a:bodyPr/>
                    <a:lstStyle/>
                    <a:p>
                      <a:pPr algn="ctr"/>
                      <a:r>
                        <a:rPr lang="en-US" sz="1500" dirty="0">
                          <a:latin typeface="+mj-lt"/>
                        </a:rPr>
                        <a:t>PLUS – </a:t>
                      </a:r>
                      <a:r>
                        <a:rPr lang="el-GR" sz="1500" dirty="0">
                          <a:latin typeface="+mj-lt"/>
                        </a:rPr>
                        <a:t>ΣΧΕΔΙΟ ΝΟΜΟΥ : ΔΙΑΤΑΞΗ ΠΕΡΙ ΑΝΑΡΜΟ-ΔΙΟΤΗΤΑΣ</a:t>
                      </a:r>
                      <a:r>
                        <a:rPr lang="en-US" sz="1500" dirty="0">
                          <a:latin typeface="+mj-lt"/>
                        </a:rPr>
                        <a:t> </a:t>
                      </a:r>
                      <a:endParaRPr lang="el-GR" sz="1500" dirty="0">
                        <a:latin typeface="+mj-lt"/>
                      </a:endParaRPr>
                    </a:p>
                    <a:p>
                      <a:pPr algn="ctr"/>
                      <a:r>
                        <a:rPr lang="el-GR" sz="1500" dirty="0">
                          <a:latin typeface="+mj-lt"/>
                        </a:rPr>
                        <a:t>(κατά τόπο ή καθ’ ύλην) </a:t>
                      </a:r>
                      <a:r>
                        <a:rPr lang="el-GR" sz="1300" dirty="0">
                          <a:latin typeface="+mj-lt"/>
                        </a:rPr>
                        <a:t>+ επί εσφ. διαδικασίας αναλόγως ;</a:t>
                      </a:r>
                    </a:p>
                  </a:txBody>
                  <a:tcPr>
                    <a:solidFill>
                      <a:srgbClr val="00B050"/>
                    </a:solidFill>
                  </a:tcPr>
                </a:tc>
                <a:extLst>
                  <a:ext uri="{0D108BD9-81ED-4DB2-BD59-A6C34878D82A}">
                    <a16:rowId xmlns:a16="http://schemas.microsoft.com/office/drawing/2014/main" val="4047055903"/>
                  </a:ext>
                </a:extLst>
              </a:tr>
            </a:tbl>
          </a:graphicData>
        </a:graphic>
      </p:graphicFrame>
    </p:spTree>
    <p:extLst>
      <p:ext uri="{BB962C8B-B14F-4D97-AF65-F5344CB8AC3E}">
        <p14:creationId xmlns:p14="http://schemas.microsoft.com/office/powerpoint/2010/main" val="1616016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7AF1D-8189-9F94-1DB8-FA915AC446E1}"/>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89D3B4FA-FE93-EE8E-7BF2-4DAEBD4566F8}"/>
              </a:ext>
            </a:extLst>
          </p:cNvPr>
          <p:cNvSpPr>
            <a:spLocks noGrp="1"/>
          </p:cNvSpPr>
          <p:nvPr>
            <p:ph type="title"/>
          </p:nvPr>
        </p:nvSpPr>
        <p:spPr>
          <a:xfrm>
            <a:off x="0" y="0"/>
            <a:ext cx="8748464" cy="411510"/>
          </a:xfrm>
          <a:solidFill>
            <a:schemeClr val="accent1"/>
          </a:solidFill>
        </p:spPr>
        <p:txBody>
          <a:bodyPr/>
          <a:lstStyle/>
          <a:p>
            <a:pPr algn="ctr"/>
            <a:r>
              <a:rPr lang="el-GR" sz="1700" b="1" spc="300" dirty="0">
                <a:solidFill>
                  <a:schemeClr val="bg1"/>
                </a:solidFill>
              </a:rPr>
              <a:t>14.Έκδοση Διατάξεων κατά το νέο άρ. 237 ΚΠολΔ ΙΙ</a:t>
            </a:r>
          </a:p>
        </p:txBody>
      </p:sp>
      <p:graphicFrame>
        <p:nvGraphicFramePr>
          <p:cNvPr id="2" name="Πίνακας 1">
            <a:extLst>
              <a:ext uri="{FF2B5EF4-FFF2-40B4-BE49-F238E27FC236}">
                <a16:creationId xmlns:a16="http://schemas.microsoft.com/office/drawing/2014/main" id="{2A0321ED-CB5A-D271-AE10-A7F6667F398D}"/>
              </a:ext>
            </a:extLst>
          </p:cNvPr>
          <p:cNvGraphicFramePr>
            <a:graphicFrameLocks noGrp="1"/>
          </p:cNvGraphicFramePr>
          <p:nvPr>
            <p:extLst>
              <p:ext uri="{D42A27DB-BD31-4B8C-83A1-F6EECF244321}">
                <p14:modId xmlns:p14="http://schemas.microsoft.com/office/powerpoint/2010/main" val="3515381501"/>
              </p:ext>
            </p:extLst>
          </p:nvPr>
        </p:nvGraphicFramePr>
        <p:xfrm>
          <a:off x="0" y="411510"/>
          <a:ext cx="8748463" cy="4731990"/>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731990">
                <a:tc>
                  <a:txBody>
                    <a:bodyPr/>
                    <a:lstStyle/>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Η ανακοπή κατ’ άρ. 583  επ., καίτοι νοητή, δεν συνάδει με το σύστημα των νέων διατάξεων : Ειδικό και κλειστό σύστημα, όχι χρονικά περιθώρια</a:t>
                      </a: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chemeClr val="accent2">
                              <a:lumMod val="50000"/>
                            </a:schemeClr>
                          </a:solidFill>
                          <a:latin typeface="+mj-lt"/>
                        </a:rPr>
                        <a:t>Ανάκληση είναι μεν δυνατή όχι, όμως, καθολικά μάλλον</a:t>
                      </a:r>
                    </a:p>
                    <a:p>
                      <a:pPr marL="628650" indent="-285750" algn="just">
                        <a:lnSpc>
                          <a:spcPct val="100000"/>
                        </a:lnSpc>
                        <a:buFont typeface="Wingdings" panose="05000000000000000000" pitchFamily="2" charset="2"/>
                        <a:buChar char="ü"/>
                      </a:pPr>
                      <a:r>
                        <a:rPr lang="el-GR" sz="1600" dirty="0">
                          <a:solidFill>
                            <a:schemeClr val="accent1">
                              <a:lumMod val="50000"/>
                            </a:schemeClr>
                          </a:solidFill>
                          <a:latin typeface="+mj-lt"/>
                        </a:rPr>
                        <a:t>Δυνατή ΜΟΝΟ στις «Προπαρασκευαστικές» (: Γ + Δ). </a:t>
                      </a:r>
                      <a:r>
                        <a:rPr lang="el-GR" sz="1600" dirty="0">
                          <a:solidFill>
                            <a:srgbClr val="00B050"/>
                          </a:solidFill>
                          <a:latin typeface="+mj-lt"/>
                        </a:rPr>
                        <a:t>Οι υπό Δ όμως : Ανακλητές μόνο από τον Δικαστή μετά την επαναφορά προς συζήτηση της υπόθεσης</a:t>
                      </a:r>
                    </a:p>
                    <a:p>
                      <a:pPr marL="628650" indent="-285750" algn="just">
                        <a:lnSpc>
                          <a:spcPct val="100000"/>
                        </a:lnSpc>
                        <a:buFont typeface="Wingdings" panose="05000000000000000000" pitchFamily="2" charset="2"/>
                        <a:buChar char="ü"/>
                      </a:pPr>
                      <a:r>
                        <a:rPr lang="el-GR" sz="1600" dirty="0">
                          <a:solidFill>
                            <a:schemeClr val="accent1">
                              <a:lumMod val="50000"/>
                            </a:schemeClr>
                          </a:solidFill>
                          <a:latin typeface="+mj-lt"/>
                        </a:rPr>
                        <a:t> </a:t>
                      </a:r>
                      <a:r>
                        <a:rPr lang="el-GR" sz="1600" dirty="0">
                          <a:solidFill>
                            <a:srgbClr val="7030A0"/>
                          </a:solidFill>
                          <a:latin typeface="+mj-lt"/>
                        </a:rPr>
                        <a:t>Όχι, όμως, και στην περίπτωση των υπό Α + Β διατάξεων</a:t>
                      </a:r>
                      <a:r>
                        <a:rPr lang="el-GR" sz="1600" u="none" dirty="0">
                          <a:solidFill>
                            <a:srgbClr val="7030A0"/>
                          </a:solidFill>
                          <a:latin typeface="+mj-lt"/>
                        </a:rPr>
                        <a:t> </a:t>
                      </a:r>
                      <a:r>
                        <a:rPr lang="el-GR" sz="1600" u="none" dirty="0">
                          <a:solidFill>
                            <a:srgbClr val="00B050"/>
                          </a:solidFill>
                          <a:latin typeface="+mj-lt"/>
                        </a:rPr>
                        <a:t>(</a:t>
                      </a:r>
                      <a:r>
                        <a:rPr lang="el-GR" sz="1600" u="sng" dirty="0">
                          <a:solidFill>
                            <a:srgbClr val="00B050"/>
                          </a:solidFill>
                          <a:latin typeface="+mj-lt"/>
                        </a:rPr>
                        <a:t>ή και σε </a:t>
                      </a:r>
                      <a:r>
                        <a:rPr lang="en-US" sz="1600" u="sng" dirty="0">
                          <a:solidFill>
                            <a:srgbClr val="00B050"/>
                          </a:solidFill>
                          <a:latin typeface="+mj-lt"/>
                        </a:rPr>
                        <a:t>plus</a:t>
                      </a:r>
                      <a:r>
                        <a:rPr lang="el-GR" sz="1600" u="none" dirty="0">
                          <a:solidFill>
                            <a:srgbClr val="00B050"/>
                          </a:solidFill>
                          <a:latin typeface="+mj-lt"/>
                        </a:rPr>
                        <a:t>)</a:t>
                      </a:r>
                      <a:r>
                        <a:rPr lang="el-GR" sz="1600" dirty="0">
                          <a:solidFill>
                            <a:srgbClr val="7030A0"/>
                          </a:solidFill>
                          <a:latin typeface="+mj-lt"/>
                        </a:rPr>
                        <a:t> ανάκληση : </a:t>
                      </a:r>
                    </a:p>
                    <a:p>
                      <a:pPr marL="628650" indent="0" algn="just">
                        <a:lnSpc>
                          <a:spcPct val="100000"/>
                        </a:lnSpc>
                        <a:buFont typeface="Wingdings" panose="05000000000000000000" pitchFamily="2" charset="2"/>
                        <a:buNone/>
                      </a:pPr>
                      <a:r>
                        <a:rPr lang="el-GR" sz="1600" dirty="0">
                          <a:solidFill>
                            <a:schemeClr val="accent1">
                              <a:lumMod val="50000"/>
                            </a:schemeClr>
                          </a:solidFill>
                          <a:latin typeface="+mj-lt"/>
                        </a:rPr>
                        <a:t>α) Με αυτές </a:t>
                      </a:r>
                      <a:r>
                        <a:rPr lang="el-GR" sz="1600" dirty="0">
                          <a:solidFill>
                            <a:srgbClr val="002060"/>
                          </a:solidFill>
                          <a:latin typeface="+mj-lt"/>
                        </a:rPr>
                        <a:t>επιλύεται κατά τρόπο οριστικό το ζήτημα του παραδεκτού</a:t>
                      </a:r>
                    </a:p>
                    <a:p>
                      <a:pPr marL="628650" indent="0" algn="just">
                        <a:lnSpc>
                          <a:spcPct val="100000"/>
                        </a:lnSpc>
                        <a:buFont typeface="Wingdings" panose="05000000000000000000" pitchFamily="2" charset="2"/>
                        <a:buNone/>
                      </a:pPr>
                      <a:r>
                        <a:rPr lang="el-GR" sz="1600" dirty="0">
                          <a:solidFill>
                            <a:schemeClr val="accent1">
                              <a:lumMod val="50000"/>
                            </a:schemeClr>
                          </a:solidFill>
                          <a:latin typeface="+mj-lt"/>
                        </a:rPr>
                        <a:t>και β) η ενεργοποίηση των προϋποθέσεων έκλυσης των οριστικών αποτελεσμάτων τους ή </a:t>
                      </a:r>
                      <a:r>
                        <a:rPr lang="el-GR" sz="1600" dirty="0">
                          <a:solidFill>
                            <a:srgbClr val="002060"/>
                          </a:solidFill>
                          <a:latin typeface="+mj-lt"/>
                        </a:rPr>
                        <a:t>η δυνατότητα ανατροπής</a:t>
                      </a:r>
                      <a:r>
                        <a:rPr lang="el-GR" sz="1600" dirty="0">
                          <a:solidFill>
                            <a:schemeClr val="accent1">
                              <a:lumMod val="50000"/>
                            </a:schemeClr>
                          </a:solidFill>
                          <a:latin typeface="+mj-lt"/>
                        </a:rPr>
                        <a:t> τους συναρτάται με συγκεκριμένες προϋποθέσεις, που συγκροτούν ένα </a:t>
                      </a:r>
                      <a:r>
                        <a:rPr lang="el-GR" sz="1600" dirty="0">
                          <a:solidFill>
                            <a:srgbClr val="002060"/>
                          </a:solidFill>
                          <a:latin typeface="+mj-lt"/>
                        </a:rPr>
                        <a:t>κλειστό σύστημα</a:t>
                      </a:r>
                      <a:r>
                        <a:rPr lang="el-GR" sz="1600" dirty="0">
                          <a:solidFill>
                            <a:schemeClr val="accent1">
                              <a:lumMod val="50000"/>
                            </a:schemeClr>
                          </a:solidFill>
                          <a:latin typeface="+mj-lt"/>
                        </a:rPr>
                        <a:t>. </a:t>
                      </a:r>
                    </a:p>
                    <a:p>
                      <a:pPr marL="0" indent="357188" algn="just">
                        <a:lnSpc>
                          <a:spcPct val="100000"/>
                        </a:lnSpc>
                        <a:buFont typeface="Wingdings" panose="05000000000000000000" pitchFamily="2" charset="2"/>
                        <a:buChar char="Ø"/>
                      </a:pPr>
                      <a:r>
                        <a:rPr lang="el-GR" sz="1600" u="sng" dirty="0">
                          <a:solidFill>
                            <a:srgbClr val="00B050"/>
                          </a:solidFill>
                          <a:latin typeface="+mj-lt"/>
                        </a:rPr>
                        <a:t>Εκδίδονται σε 30 ημέρες από τη χρέωση του Δικαστή !!!</a:t>
                      </a:r>
                    </a:p>
                    <a:p>
                      <a:pPr marL="628650" indent="0" algn="just">
                        <a:lnSpc>
                          <a:spcPct val="100000"/>
                        </a:lnSpc>
                        <a:buFont typeface="Wingdings" panose="05000000000000000000" pitchFamily="2" charset="2"/>
                        <a:buNone/>
                      </a:pPr>
                      <a:endParaRPr lang="el-GR" sz="1600" dirty="0">
                        <a:solidFill>
                          <a:schemeClr val="accent1">
                            <a:lumMod val="50000"/>
                          </a:schemeClr>
                        </a:solidFill>
                        <a:latin typeface="+mj-lt"/>
                      </a:endParaRPr>
                    </a:p>
                    <a:p>
                      <a:pPr marL="358775" indent="-285750" algn="just">
                        <a:lnSpc>
                          <a:spcPct val="100000"/>
                        </a:lnSpc>
                        <a:buFont typeface="Wingdings" panose="05000000000000000000" pitchFamily="2" charset="2"/>
                        <a:buChar char="Ø"/>
                      </a:pPr>
                      <a:r>
                        <a:rPr lang="el-GR" sz="1600" dirty="0">
                          <a:solidFill>
                            <a:srgbClr val="C00000"/>
                          </a:solidFill>
                          <a:latin typeface="+mj-lt"/>
                        </a:rPr>
                        <a:t>Η αξίωση συνοπτικής μόνον αιτιολογίας της Διάταξης</a:t>
                      </a:r>
                    </a:p>
                    <a:p>
                      <a:pPr marL="628650" indent="-285750" algn="just">
                        <a:lnSpc>
                          <a:spcPct val="100000"/>
                        </a:lnSpc>
                        <a:buFont typeface="Wingdings" panose="05000000000000000000" pitchFamily="2" charset="2"/>
                        <a:buChar char="ü"/>
                      </a:pPr>
                      <a:r>
                        <a:rPr lang="el-GR" sz="1600" dirty="0">
                          <a:solidFill>
                            <a:srgbClr val="002060"/>
                          </a:solidFill>
                          <a:latin typeface="+mj-lt"/>
                        </a:rPr>
                        <a:t>Συνταγματικά ανεκτή</a:t>
                      </a:r>
                      <a:r>
                        <a:rPr lang="el-GR" sz="1600" dirty="0">
                          <a:solidFill>
                            <a:schemeClr val="accent1">
                              <a:lumMod val="50000"/>
                            </a:schemeClr>
                          </a:solidFill>
                          <a:latin typeface="+mj-lt"/>
                        </a:rPr>
                        <a:t> = Δεν είναι απόφαση</a:t>
                      </a:r>
                    </a:p>
                    <a:p>
                      <a:pPr marL="628650" indent="-285750" algn="just">
                        <a:lnSpc>
                          <a:spcPct val="100000"/>
                        </a:lnSpc>
                        <a:buFont typeface="Wingdings" panose="05000000000000000000" pitchFamily="2" charset="2"/>
                        <a:buChar char="ü"/>
                      </a:pPr>
                      <a:r>
                        <a:rPr lang="el-GR" sz="1600" dirty="0">
                          <a:solidFill>
                            <a:srgbClr val="002060"/>
                          </a:solidFill>
                          <a:latin typeface="+mj-lt"/>
                        </a:rPr>
                        <a:t>Πόσα λόγια χρειάζονται όμως ;</a:t>
                      </a:r>
                      <a:r>
                        <a:rPr lang="el-GR" sz="1600" dirty="0">
                          <a:solidFill>
                            <a:schemeClr val="accent1">
                              <a:lumMod val="50000"/>
                            </a:schemeClr>
                          </a:solidFill>
                          <a:latin typeface="+mj-lt"/>
                        </a:rPr>
                        <a:t> Τα απολύτως αναγκαία …</a:t>
                      </a:r>
                    </a:p>
                    <a:p>
                      <a:pPr marL="628650" indent="-285750" algn="just">
                        <a:lnSpc>
                          <a:spcPct val="100000"/>
                        </a:lnSpc>
                        <a:buFont typeface="Wingdings" panose="05000000000000000000" pitchFamily="2" charset="2"/>
                        <a:buChar char="ü"/>
                      </a:pPr>
                      <a:r>
                        <a:rPr lang="el-GR" sz="1600" dirty="0">
                          <a:solidFill>
                            <a:srgbClr val="002060"/>
                          </a:solidFill>
                          <a:latin typeface="+mj-lt"/>
                        </a:rPr>
                        <a:t>Πώς θα εξηγηθεί ένα σύνθετο ζήτημα πχ διεθνούς δικαιοδοσίας ;</a:t>
                      </a:r>
                      <a:r>
                        <a:rPr lang="el-GR" sz="1600" dirty="0">
                          <a:solidFill>
                            <a:schemeClr val="accent1">
                              <a:lumMod val="50000"/>
                            </a:schemeClr>
                          </a:solidFill>
                          <a:latin typeface="+mj-lt"/>
                        </a:rPr>
                        <a:t> </a:t>
                      </a:r>
                    </a:p>
                    <a:p>
                      <a:pPr marL="628650" indent="-285750" algn="just">
                        <a:lnSpc>
                          <a:spcPct val="100000"/>
                        </a:lnSpc>
                        <a:buFont typeface="Wingdings" panose="05000000000000000000" pitchFamily="2" charset="2"/>
                        <a:buChar char="ü"/>
                      </a:pPr>
                      <a:r>
                        <a:rPr lang="el-GR" sz="1600" dirty="0">
                          <a:solidFill>
                            <a:srgbClr val="002060"/>
                          </a:solidFill>
                          <a:latin typeface="+mj-lt"/>
                        </a:rPr>
                        <a:t>Τι προκαλεί καθυστέρηση ;</a:t>
                      </a:r>
                      <a:r>
                        <a:rPr lang="el-GR" sz="1600" dirty="0">
                          <a:solidFill>
                            <a:schemeClr val="accent1">
                              <a:lumMod val="50000"/>
                            </a:schemeClr>
                          </a:solidFill>
                          <a:latin typeface="+mj-lt"/>
                        </a:rPr>
                        <a:t> Η συγγραφή της αιτιολογίας ή ο εντοπισμός της ορθής αιτιολογίας κατόπιν μελέτης ; Υφίσταται μηχανισμός υποστηρικτικός του Δικαστή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2401846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854FB-0277-AEBF-2F5B-9C19B0847BC5}"/>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FE67AD7C-1E26-A821-6A1F-53E8A727E5B1}"/>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15. Έκδοση Διάταξης λόγω απαραδέκτου ή λόγω θεώρησης της αγωγής ως μη ασκηθείσας ειδικότερα </a:t>
            </a:r>
            <a:r>
              <a:rPr lang="en-US" sz="1700" b="1" spc="300" dirty="0">
                <a:solidFill>
                  <a:schemeClr val="bg1"/>
                </a:solidFill>
              </a:rPr>
              <a:t>I</a:t>
            </a:r>
            <a:endParaRPr lang="el-GR" sz="1700" b="1" spc="300" dirty="0">
              <a:solidFill>
                <a:schemeClr val="bg1"/>
              </a:solidFill>
            </a:endParaRPr>
          </a:p>
        </p:txBody>
      </p:sp>
      <p:graphicFrame>
        <p:nvGraphicFramePr>
          <p:cNvPr id="2" name="Πίνακας 1">
            <a:extLst>
              <a:ext uri="{FF2B5EF4-FFF2-40B4-BE49-F238E27FC236}">
                <a16:creationId xmlns:a16="http://schemas.microsoft.com/office/drawing/2014/main" id="{C8B29F81-840D-7701-49C0-FAC8DC371084}"/>
              </a:ext>
            </a:extLst>
          </p:cNvPr>
          <p:cNvGraphicFramePr>
            <a:graphicFrameLocks noGrp="1"/>
          </p:cNvGraphicFramePr>
          <p:nvPr>
            <p:extLst>
              <p:ext uri="{D42A27DB-BD31-4B8C-83A1-F6EECF244321}">
                <p14:modId xmlns:p14="http://schemas.microsoft.com/office/powerpoint/2010/main" val="3925525609"/>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600" dirty="0">
                          <a:solidFill>
                            <a:srgbClr val="002060"/>
                          </a:solidFill>
                          <a:latin typeface="+mj-lt"/>
                        </a:rPr>
                        <a:t>Μη ασκηθείσα :</a:t>
                      </a:r>
                      <a:r>
                        <a:rPr lang="el-GR" sz="1600" dirty="0">
                          <a:solidFill>
                            <a:schemeClr val="accent1">
                              <a:lumMod val="50000"/>
                            </a:schemeClr>
                          </a:solidFill>
                          <a:latin typeface="+mj-lt"/>
                        </a:rPr>
                        <a:t> Προεχόντως η περίπτωση του άρ. 215 παρ. 2 ΚΠολΔ </a:t>
                      </a:r>
                      <a:endParaRPr lang="en-US" sz="1600" dirty="0">
                        <a:solidFill>
                          <a:schemeClr val="accent1">
                            <a:lumMod val="50000"/>
                          </a:schemeClr>
                        </a:solidFill>
                        <a:latin typeface="+mj-lt"/>
                      </a:endParaRPr>
                    </a:p>
                    <a:p>
                      <a:pPr marL="0" indent="0" algn="just">
                        <a:lnSpc>
                          <a:spcPct val="100000"/>
                        </a:lnSpc>
                        <a:buFont typeface="Wingdings" panose="05000000000000000000" pitchFamily="2" charset="2"/>
                        <a:buNone/>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rgbClr val="002060"/>
                          </a:solidFill>
                          <a:latin typeface="+mj-lt"/>
                        </a:rPr>
                        <a:t>ΑΠΑΡΑΔΕΚΤΟ : </a:t>
                      </a:r>
                      <a:r>
                        <a:rPr lang="el-GR" sz="1600" dirty="0">
                          <a:solidFill>
                            <a:schemeClr val="accent1">
                              <a:lumMod val="50000"/>
                            </a:schemeClr>
                          </a:solidFill>
                          <a:latin typeface="+mj-lt"/>
                        </a:rPr>
                        <a:t> </a:t>
                      </a:r>
                    </a:p>
                    <a:p>
                      <a:pPr marL="538163" indent="-342900" algn="just">
                        <a:lnSpc>
                          <a:spcPct val="100000"/>
                        </a:lnSpc>
                        <a:buFont typeface="Wingdings" panose="05000000000000000000" pitchFamily="2" charset="2"/>
                        <a:buChar char="ü"/>
                      </a:pPr>
                      <a:r>
                        <a:rPr lang="el-GR" sz="1600" dirty="0">
                          <a:solidFill>
                            <a:schemeClr val="accent1">
                              <a:lumMod val="50000"/>
                            </a:schemeClr>
                          </a:solidFill>
                          <a:latin typeface="+mj-lt"/>
                        </a:rPr>
                        <a:t>Προεχόντως </a:t>
                      </a:r>
                      <a:r>
                        <a:rPr lang="el-GR" sz="1600" dirty="0">
                          <a:solidFill>
                            <a:srgbClr val="002060"/>
                          </a:solidFill>
                          <a:latin typeface="+mj-lt"/>
                        </a:rPr>
                        <a:t>διαδικαστικές προϋποθέσεις</a:t>
                      </a:r>
                      <a:r>
                        <a:rPr lang="el-GR" sz="1600" dirty="0">
                          <a:solidFill>
                            <a:schemeClr val="accent1">
                              <a:lumMod val="50000"/>
                            </a:schemeClr>
                          </a:solidFill>
                          <a:latin typeface="+mj-lt"/>
                        </a:rPr>
                        <a:t> της δίκης</a:t>
                      </a:r>
                    </a:p>
                    <a:p>
                      <a:pPr marL="538163" indent="-342900" algn="just">
                        <a:lnSpc>
                          <a:spcPct val="100000"/>
                        </a:lnSpc>
                        <a:buFont typeface="Wingdings" panose="05000000000000000000" pitchFamily="2" charset="2"/>
                        <a:buChar char="ü"/>
                      </a:pPr>
                      <a:r>
                        <a:rPr lang="el-GR" sz="1600" dirty="0">
                          <a:solidFill>
                            <a:srgbClr val="002060"/>
                          </a:solidFill>
                          <a:latin typeface="+mj-lt"/>
                        </a:rPr>
                        <a:t>Κάθε άλλη μορφή απαραδέκτου</a:t>
                      </a:r>
                      <a:r>
                        <a:rPr lang="el-GR" sz="1600" dirty="0">
                          <a:solidFill>
                            <a:schemeClr val="accent1">
                              <a:lumMod val="50000"/>
                            </a:schemeClr>
                          </a:solidFill>
                          <a:latin typeface="+mj-lt"/>
                        </a:rPr>
                        <a:t> της αγωγής</a:t>
                      </a:r>
                    </a:p>
                    <a:p>
                      <a:pPr marL="538163" indent="-342900" algn="just">
                        <a:lnSpc>
                          <a:spcPct val="100000"/>
                        </a:lnSpc>
                        <a:buFont typeface="Wingdings" panose="05000000000000000000" pitchFamily="2" charset="2"/>
                        <a:buChar char="ü"/>
                      </a:pPr>
                      <a:r>
                        <a:rPr lang="el-GR" sz="1600" dirty="0">
                          <a:solidFill>
                            <a:srgbClr val="00B050"/>
                          </a:solidFill>
                          <a:latin typeface="+mj-lt"/>
                        </a:rPr>
                        <a:t>ΠΡΟΣΟΧΗ : Για την αναρμοδιότητα ήδη ειδική περίπτωση Διάταξης</a:t>
                      </a:r>
                      <a:endParaRPr lang="en-US" sz="1600" dirty="0">
                        <a:solidFill>
                          <a:srgbClr val="00B050"/>
                        </a:solidFill>
                        <a:latin typeface="+mj-lt"/>
                      </a:endParaRPr>
                    </a:p>
                    <a:p>
                      <a:pPr marL="538163" indent="-342900" algn="just">
                        <a:lnSpc>
                          <a:spcPct val="100000"/>
                        </a:lnSpc>
                        <a:buFont typeface="Wingdings" panose="05000000000000000000" pitchFamily="2" charset="2"/>
                        <a:buChar char="ü"/>
                      </a:pPr>
                      <a:endParaRPr lang="el-GR" sz="1600" dirty="0">
                        <a:solidFill>
                          <a:schemeClr val="accent1">
                            <a:lumMod val="50000"/>
                          </a:schemeClr>
                        </a:solidFill>
                        <a:latin typeface="+mj-lt"/>
                      </a:endParaRPr>
                    </a:p>
                    <a:p>
                      <a:pPr marL="538163" indent="-342900" algn="just">
                        <a:lnSpc>
                          <a:spcPct val="100000"/>
                        </a:lnSpc>
                        <a:buFont typeface="Wingdings" panose="05000000000000000000" pitchFamily="2" charset="2"/>
                        <a:buChar char="ü"/>
                      </a:pPr>
                      <a:r>
                        <a:rPr lang="el-GR" sz="1600" dirty="0">
                          <a:solidFill>
                            <a:srgbClr val="C00000"/>
                          </a:solidFill>
                          <a:latin typeface="+mj-lt"/>
                        </a:rPr>
                        <a:t>ΖΗΤΗΜΑ 1</a:t>
                      </a:r>
                      <a:r>
                        <a:rPr lang="el-GR" sz="1600" baseline="30000" dirty="0">
                          <a:solidFill>
                            <a:srgbClr val="C00000"/>
                          </a:solidFill>
                          <a:latin typeface="+mj-lt"/>
                        </a:rPr>
                        <a:t>ο</a:t>
                      </a:r>
                      <a:r>
                        <a:rPr lang="el-GR" sz="1600" dirty="0">
                          <a:solidFill>
                            <a:srgbClr val="C00000"/>
                          </a:solidFill>
                          <a:latin typeface="+mj-lt"/>
                        </a:rPr>
                        <a:t> : Μπορεί να υπαχθεί η νομική αοριστία ;</a:t>
                      </a:r>
                    </a:p>
                    <a:p>
                      <a:pPr marL="538163" indent="-342900" algn="just">
                        <a:lnSpc>
                          <a:spcPct val="100000"/>
                        </a:lnSpc>
                        <a:buFont typeface="Wingdings" panose="05000000000000000000" pitchFamily="2" charset="2"/>
                        <a:buChar char="ü"/>
                      </a:pPr>
                      <a:r>
                        <a:rPr lang="el-GR" sz="1600" dirty="0">
                          <a:solidFill>
                            <a:srgbClr val="002060"/>
                          </a:solidFill>
                          <a:latin typeface="+mj-lt"/>
                        </a:rPr>
                        <a:t>Αναμφίβολα ναι :</a:t>
                      </a:r>
                      <a:r>
                        <a:rPr lang="el-GR" sz="1600" dirty="0">
                          <a:solidFill>
                            <a:schemeClr val="accent1">
                              <a:lumMod val="50000"/>
                            </a:schemeClr>
                          </a:solidFill>
                          <a:latin typeface="+mj-lt"/>
                        </a:rPr>
                        <a:t> </a:t>
                      </a:r>
                      <a:r>
                        <a:rPr lang="el-GR" sz="1600" dirty="0">
                          <a:solidFill>
                            <a:srgbClr val="00B050"/>
                          </a:solidFill>
                          <a:latin typeface="+mj-lt"/>
                        </a:rPr>
                        <a:t>Δεν συμπληρώνεται</a:t>
                      </a:r>
                      <a:r>
                        <a:rPr lang="el-GR" sz="1600" dirty="0">
                          <a:solidFill>
                            <a:schemeClr val="accent1">
                              <a:lumMod val="50000"/>
                            </a:schemeClr>
                          </a:solidFill>
                          <a:latin typeface="+mj-lt"/>
                        </a:rPr>
                        <a:t> (ώστε να υπαχθεί στην περίπτωση της διάταξης περί πραγματικής αοριστίας) </a:t>
                      </a:r>
                      <a:r>
                        <a:rPr lang="el-GR" sz="1600" dirty="0">
                          <a:solidFill>
                            <a:srgbClr val="00B050"/>
                          </a:solidFill>
                          <a:latin typeface="+mj-lt"/>
                        </a:rPr>
                        <a:t>+ οδηγεί σε απαράδεκτο</a:t>
                      </a:r>
                      <a:r>
                        <a:rPr lang="el-GR" sz="1600" dirty="0">
                          <a:solidFill>
                            <a:schemeClr val="accent1">
                              <a:lumMod val="50000"/>
                            </a:schemeClr>
                          </a:solidFill>
                          <a:latin typeface="+mj-lt"/>
                        </a:rPr>
                        <a:t> (πχ αγωγή δωρεοδόχου για εκτέλεση δωρεάς χωρίς αναφορά στον έγγραφο τύπο)</a:t>
                      </a:r>
                      <a:endParaRPr lang="en-US" sz="1600" dirty="0">
                        <a:solidFill>
                          <a:schemeClr val="accent1">
                            <a:lumMod val="50000"/>
                          </a:schemeClr>
                        </a:solidFill>
                        <a:latin typeface="+mj-lt"/>
                      </a:endParaRPr>
                    </a:p>
                    <a:p>
                      <a:pPr marL="538163" indent="-342900" algn="just">
                        <a:lnSpc>
                          <a:spcPct val="100000"/>
                        </a:lnSpc>
                        <a:buFont typeface="Wingdings" panose="05000000000000000000" pitchFamily="2" charset="2"/>
                        <a:buChar char="ü"/>
                      </a:pPr>
                      <a:endParaRPr lang="el-GR" sz="1600" dirty="0">
                        <a:solidFill>
                          <a:schemeClr val="accent1">
                            <a:lumMod val="50000"/>
                          </a:schemeClr>
                        </a:solidFill>
                        <a:latin typeface="+mj-lt"/>
                      </a:endParaRPr>
                    </a:p>
                    <a:p>
                      <a:pPr marL="538163" indent="-342900" algn="just">
                        <a:lnSpc>
                          <a:spcPct val="100000"/>
                        </a:lnSpc>
                        <a:buFont typeface="Wingdings" panose="05000000000000000000" pitchFamily="2" charset="2"/>
                        <a:buChar char="ü"/>
                      </a:pPr>
                      <a:r>
                        <a:rPr lang="el-GR" sz="1600" dirty="0">
                          <a:solidFill>
                            <a:srgbClr val="C00000"/>
                          </a:solidFill>
                          <a:latin typeface="+mj-lt"/>
                        </a:rPr>
                        <a:t>ΖΗΤΗΜΑ 2</a:t>
                      </a:r>
                      <a:r>
                        <a:rPr lang="el-GR" sz="1600" baseline="30000" dirty="0">
                          <a:solidFill>
                            <a:srgbClr val="C00000"/>
                          </a:solidFill>
                          <a:latin typeface="+mj-lt"/>
                        </a:rPr>
                        <a:t>ο</a:t>
                      </a:r>
                      <a:r>
                        <a:rPr lang="el-GR" sz="1600" dirty="0">
                          <a:solidFill>
                            <a:srgbClr val="C00000"/>
                          </a:solidFill>
                          <a:latin typeface="+mj-lt"/>
                        </a:rPr>
                        <a:t> : Τι πρέπει να συμβεί επί περίπτωσης απαραδέκτου συζήτησης ;</a:t>
                      </a:r>
                    </a:p>
                    <a:p>
                      <a:pPr marL="538163" indent="-342900" algn="just">
                        <a:lnSpc>
                          <a:spcPct val="100000"/>
                        </a:lnSpc>
                        <a:buFont typeface="Wingdings" panose="05000000000000000000" pitchFamily="2" charset="2"/>
                        <a:buChar char="ü"/>
                      </a:pPr>
                      <a:r>
                        <a:rPr lang="el-GR" sz="1600" dirty="0">
                          <a:solidFill>
                            <a:srgbClr val="002060"/>
                          </a:solidFill>
                          <a:latin typeface="+mj-lt"/>
                        </a:rPr>
                        <a:t>Μετά το απαράδεκτο της συζήτησης η υπόθεση δεν διαγράφεται </a:t>
                      </a:r>
                      <a:r>
                        <a:rPr lang="el-GR" sz="1600" dirty="0">
                          <a:solidFill>
                            <a:schemeClr val="accent1">
                              <a:lumMod val="50000"/>
                            </a:schemeClr>
                          </a:solidFill>
                          <a:latin typeface="+mj-lt"/>
                        </a:rPr>
                        <a:t>– δεν είναι κατάργηση δίκης. </a:t>
                      </a:r>
                      <a:r>
                        <a:rPr lang="el-GR" sz="1600" dirty="0">
                          <a:solidFill>
                            <a:srgbClr val="002060"/>
                          </a:solidFill>
                          <a:latin typeface="+mj-lt"/>
                        </a:rPr>
                        <a:t>Επανέρχεται με κλήση. Άρα δεν μπορεί να υπαχθεί εδώ !</a:t>
                      </a:r>
                    </a:p>
                    <a:p>
                      <a:pPr marL="538163" indent="-342900" algn="just">
                        <a:lnSpc>
                          <a:spcPct val="100000"/>
                        </a:lnSpc>
                        <a:buFont typeface="Wingdings" panose="05000000000000000000" pitchFamily="2" charset="2"/>
                        <a:buChar char="ü"/>
                      </a:pPr>
                      <a:r>
                        <a:rPr lang="el-GR" sz="1600" dirty="0">
                          <a:solidFill>
                            <a:srgbClr val="002060"/>
                          </a:solidFill>
                          <a:latin typeface="+mj-lt"/>
                        </a:rPr>
                        <a:t>Αξιολογική αντινομία : </a:t>
                      </a:r>
                      <a:r>
                        <a:rPr lang="el-GR" sz="1600" dirty="0">
                          <a:solidFill>
                            <a:schemeClr val="accent1">
                              <a:lumMod val="50000"/>
                            </a:schemeClr>
                          </a:solidFill>
                          <a:latin typeface="+mj-lt"/>
                        </a:rPr>
                        <a:t>Για ήσσονος σημασία παράβαση απαιτείται απόφαση</a:t>
                      </a:r>
                    </a:p>
                    <a:p>
                      <a:pPr marL="538163" indent="-342900" algn="just">
                        <a:lnSpc>
                          <a:spcPct val="100000"/>
                        </a:lnSpc>
                        <a:buFont typeface="Wingdings" panose="05000000000000000000" pitchFamily="2" charset="2"/>
                        <a:buChar char="ü"/>
                      </a:pPr>
                      <a:r>
                        <a:rPr lang="el-GR" sz="1600" dirty="0">
                          <a:solidFill>
                            <a:schemeClr val="accent1">
                              <a:lumMod val="50000"/>
                            </a:schemeClr>
                          </a:solidFill>
                          <a:latin typeface="+mj-lt"/>
                        </a:rPr>
                        <a:t>Δυνατό με νομοθετική τροποποίηση</a:t>
                      </a: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1264510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1EA97-C0BB-80D4-6C4A-49C6E59D2989}"/>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E09E0174-3DDF-62EA-6638-5BA0291C869B}"/>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1</a:t>
            </a:r>
            <a:r>
              <a:rPr lang="en-US" sz="1700" b="1" spc="300" dirty="0">
                <a:solidFill>
                  <a:schemeClr val="bg1"/>
                </a:solidFill>
              </a:rPr>
              <a:t>6</a:t>
            </a:r>
            <a:r>
              <a:rPr lang="el-GR" sz="1700" b="1" spc="300" dirty="0">
                <a:solidFill>
                  <a:schemeClr val="bg1"/>
                </a:solidFill>
              </a:rPr>
              <a:t>. Έκδοση διάταξης λόγω απαραδέκτου ή λόγω θεώρησης της αγωγής ως μη ασκηθείσας</a:t>
            </a:r>
            <a:r>
              <a:rPr lang="en-US" sz="1700" b="1" spc="300" dirty="0">
                <a:solidFill>
                  <a:schemeClr val="bg1"/>
                </a:solidFill>
              </a:rPr>
              <a:t> II</a:t>
            </a:r>
            <a:endParaRPr lang="el-GR" sz="1700" b="1" spc="300" dirty="0">
              <a:solidFill>
                <a:schemeClr val="bg1"/>
              </a:solidFill>
            </a:endParaRPr>
          </a:p>
        </p:txBody>
      </p:sp>
      <p:graphicFrame>
        <p:nvGraphicFramePr>
          <p:cNvPr id="2" name="Πίνακας 1">
            <a:extLst>
              <a:ext uri="{FF2B5EF4-FFF2-40B4-BE49-F238E27FC236}">
                <a16:creationId xmlns:a16="http://schemas.microsoft.com/office/drawing/2014/main" id="{C8128530-2DA4-081D-7684-86009829CD8E}"/>
              </a:ext>
            </a:extLst>
          </p:cNvPr>
          <p:cNvGraphicFramePr>
            <a:graphicFrameLocks noGrp="1"/>
          </p:cNvGraphicFramePr>
          <p:nvPr>
            <p:extLst>
              <p:ext uri="{D42A27DB-BD31-4B8C-83A1-F6EECF244321}">
                <p14:modId xmlns:p14="http://schemas.microsoft.com/office/powerpoint/2010/main" val="2506593696"/>
              </p:ext>
            </p:extLst>
          </p:nvPr>
        </p:nvGraphicFramePr>
        <p:xfrm>
          <a:off x="15415" y="555526"/>
          <a:ext cx="8733048" cy="4587974"/>
        </p:xfrm>
        <a:graphic>
          <a:graphicData uri="http://schemas.openxmlformats.org/drawingml/2006/table">
            <a:tbl>
              <a:tblPr firstRow="1" bandRow="1">
                <a:tableStyleId>{5C22544A-7EE6-4342-B048-85BDC9FD1C3A}</a:tableStyleId>
              </a:tblPr>
              <a:tblGrid>
                <a:gridCol w="8733048">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600" u="sng" dirty="0">
                          <a:solidFill>
                            <a:srgbClr val="C00000"/>
                          </a:solidFill>
                          <a:latin typeface="+mj-lt"/>
                        </a:rPr>
                        <a:t>ΠΡΟΣΟΧΗ</a:t>
                      </a:r>
                      <a:r>
                        <a:rPr lang="el-GR" sz="1600" u="none" dirty="0">
                          <a:solidFill>
                            <a:srgbClr val="C00000"/>
                          </a:solidFill>
                          <a:latin typeface="+mj-lt"/>
                        </a:rPr>
                        <a:t> :</a:t>
                      </a:r>
                      <a:r>
                        <a:rPr lang="el-GR" sz="1600" u="none" dirty="0">
                          <a:solidFill>
                            <a:schemeClr val="accent1">
                              <a:lumMod val="50000"/>
                            </a:schemeClr>
                          </a:solidFill>
                          <a:latin typeface="+mj-lt"/>
                        </a:rPr>
                        <a:t> </a:t>
                      </a:r>
                      <a:r>
                        <a:rPr lang="el-GR" sz="1600" dirty="0">
                          <a:solidFill>
                            <a:schemeClr val="accent1">
                              <a:lumMod val="50000"/>
                            </a:schemeClr>
                          </a:solidFill>
                          <a:latin typeface="+mj-lt"/>
                        </a:rPr>
                        <a:t>Η εν λόγω Διάταξη </a:t>
                      </a:r>
                      <a:r>
                        <a:rPr lang="el-GR" sz="1600" u="sng" dirty="0">
                          <a:solidFill>
                            <a:srgbClr val="002060"/>
                          </a:solidFill>
                          <a:latin typeface="+mj-lt"/>
                        </a:rPr>
                        <a:t>δεν έχει άμεση ισχύ</a:t>
                      </a:r>
                      <a:r>
                        <a:rPr lang="el-GR" sz="1600" dirty="0">
                          <a:solidFill>
                            <a:schemeClr val="accent1">
                              <a:lumMod val="50000"/>
                            </a:schemeClr>
                          </a:solidFill>
                          <a:latin typeface="+mj-lt"/>
                        </a:rPr>
                        <a:t> !!!</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l-GR" sz="1600" dirty="0">
                          <a:solidFill>
                            <a:schemeClr val="accent1">
                              <a:lumMod val="50000"/>
                            </a:schemeClr>
                          </a:solidFill>
                          <a:latin typeface="+mj-lt"/>
                        </a:rPr>
                        <a:t>                               </a:t>
                      </a:r>
                      <a:r>
                        <a:rPr lang="el-GR" sz="1600" dirty="0">
                          <a:solidFill>
                            <a:srgbClr val="002060"/>
                          </a:solidFill>
                          <a:latin typeface="+mj-lt"/>
                        </a:rPr>
                        <a:t>Έννομες συνέπειες, μόνο αν :</a:t>
                      </a:r>
                      <a:r>
                        <a:rPr lang="el-GR" sz="1600" dirty="0">
                          <a:solidFill>
                            <a:schemeClr val="accent2">
                              <a:lumMod val="50000"/>
                            </a:schemeClr>
                          </a:solidFill>
                          <a:latin typeface="+mj-lt"/>
                        </a:rPr>
                        <a:t> </a:t>
                      </a:r>
                      <a:r>
                        <a:rPr lang="el-GR" sz="1600" dirty="0">
                          <a:solidFill>
                            <a:srgbClr val="00B050"/>
                          </a:solidFill>
                          <a:latin typeface="+mj-lt"/>
                        </a:rPr>
                        <a:t>Σε 5 μέρες ο ενάγων δεν εκδηλώσει «αντιρρήσεις», υποβάλλοντας αίτημα εκδίκασης</a:t>
                      </a:r>
                      <a:r>
                        <a:rPr lang="el-GR" sz="1600" dirty="0">
                          <a:solidFill>
                            <a:schemeClr val="accent1">
                              <a:lumMod val="50000"/>
                            </a:schemeClr>
                          </a:solidFill>
                          <a:latin typeface="+mj-lt"/>
                        </a:rPr>
                        <a:t> </a:t>
                      </a:r>
                    </a:p>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l-GR" sz="1600" dirty="0">
                          <a:solidFill>
                            <a:schemeClr val="accent1">
                              <a:lumMod val="50000"/>
                            </a:schemeClr>
                          </a:solidFill>
                          <a:latin typeface="+mj-lt"/>
                        </a:rPr>
                        <a:t>                                 </a:t>
                      </a:r>
                      <a:r>
                        <a:rPr lang="el-GR" sz="1600" dirty="0">
                          <a:solidFill>
                            <a:srgbClr val="002060"/>
                          </a:solidFill>
                          <a:latin typeface="+mj-lt"/>
                        </a:rPr>
                        <a:t>Όρος του παραδεκτού</a:t>
                      </a:r>
                      <a:r>
                        <a:rPr lang="el-GR" sz="1600" dirty="0">
                          <a:solidFill>
                            <a:schemeClr val="accent1">
                              <a:lumMod val="50000"/>
                            </a:schemeClr>
                          </a:solidFill>
                          <a:latin typeface="+mj-lt"/>
                        </a:rPr>
                        <a:t> : </a:t>
                      </a:r>
                      <a:r>
                        <a:rPr lang="el-GR" sz="1600" dirty="0">
                          <a:solidFill>
                            <a:srgbClr val="002060"/>
                          </a:solidFill>
                          <a:latin typeface="+mj-lt"/>
                        </a:rPr>
                        <a:t>Καταβολή παραβόλου</a:t>
                      </a:r>
                      <a:r>
                        <a:rPr lang="el-GR" sz="1600" dirty="0">
                          <a:solidFill>
                            <a:schemeClr val="accent1">
                              <a:lumMod val="50000"/>
                            </a:schemeClr>
                          </a:solidFill>
                          <a:latin typeface="+mj-lt"/>
                        </a:rPr>
                        <a:t> 200,00 ευρώ – </a:t>
                      </a:r>
                      <a:r>
                        <a:rPr lang="el-GR" sz="1600" dirty="0">
                          <a:solidFill>
                            <a:srgbClr val="002060"/>
                          </a:solidFill>
                          <a:latin typeface="+mj-lt"/>
                        </a:rPr>
                        <a:t>Επιστρέφεται</a:t>
                      </a:r>
                      <a:r>
                        <a:rPr lang="el-GR" sz="1600" dirty="0">
                          <a:solidFill>
                            <a:schemeClr val="accent1">
                              <a:lumMod val="50000"/>
                            </a:schemeClr>
                          </a:solidFill>
                          <a:latin typeface="+mj-lt"/>
                        </a:rPr>
                        <a:t>,</a:t>
                      </a:r>
                      <a:r>
                        <a:rPr lang="el-GR" sz="1600" dirty="0">
                          <a:solidFill>
                            <a:srgbClr val="002060"/>
                          </a:solidFill>
                          <a:latin typeface="+mj-lt"/>
                        </a:rPr>
                        <a:t> αν</a:t>
                      </a:r>
                      <a:r>
                        <a:rPr lang="el-GR" sz="1600" dirty="0">
                          <a:solidFill>
                            <a:schemeClr val="accent1">
                              <a:lumMod val="50000"/>
                            </a:schemeClr>
                          </a:solidFill>
                          <a:latin typeface="+mj-lt"/>
                        </a:rPr>
                        <a:t> η αγωγή γίνει δεκτή τελικά ή απορριφθεί μεν, πλην για άλλον λόγο ! </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graphicFrame>
        <p:nvGraphicFramePr>
          <p:cNvPr id="3" name="Πίνακας 2">
            <a:extLst>
              <a:ext uri="{FF2B5EF4-FFF2-40B4-BE49-F238E27FC236}">
                <a16:creationId xmlns:a16="http://schemas.microsoft.com/office/drawing/2014/main" id="{FC9CCF6F-FEEF-EEE1-72D6-E5AF13473C9D}"/>
              </a:ext>
            </a:extLst>
          </p:cNvPr>
          <p:cNvGraphicFramePr>
            <a:graphicFrameLocks noGrp="1"/>
          </p:cNvGraphicFramePr>
          <p:nvPr>
            <p:extLst>
              <p:ext uri="{D42A27DB-BD31-4B8C-83A1-F6EECF244321}">
                <p14:modId xmlns:p14="http://schemas.microsoft.com/office/powerpoint/2010/main" val="869724711"/>
              </p:ext>
            </p:extLst>
          </p:nvPr>
        </p:nvGraphicFramePr>
        <p:xfrm>
          <a:off x="107505" y="1851670"/>
          <a:ext cx="8496944" cy="822960"/>
        </p:xfrm>
        <a:graphic>
          <a:graphicData uri="http://schemas.openxmlformats.org/drawingml/2006/table">
            <a:tbl>
              <a:tblPr firstRow="1" bandRow="1">
                <a:tableStyleId>{5C22544A-7EE6-4342-B048-85BDC9FD1C3A}</a:tableStyleId>
              </a:tblPr>
              <a:tblGrid>
                <a:gridCol w="8496944">
                  <a:extLst>
                    <a:ext uri="{9D8B030D-6E8A-4147-A177-3AD203B41FA5}">
                      <a16:colId xmlns:a16="http://schemas.microsoft.com/office/drawing/2014/main" val="1115814106"/>
                    </a:ext>
                  </a:extLst>
                </a:gridCol>
              </a:tblGrid>
              <a:tr h="370840">
                <a:tc>
                  <a:txBody>
                    <a:bodyPr/>
                    <a:lstStyle/>
                    <a:p>
                      <a:pPr algn="ctr"/>
                      <a:r>
                        <a:rPr lang="el-GR" sz="1600" dirty="0">
                          <a:solidFill>
                            <a:srgbClr val="C00000"/>
                          </a:solidFill>
                          <a:latin typeface="+mj-lt"/>
                        </a:rPr>
                        <a:t>Έκδοση Διάταξης περί απαραδέκτου – Δεν θεσπίζεται υποχρέωση κοινοποίησης – Ενδείκνυται όμως (ή και τελολογικά επιβάλλεται προς εκκίνηση από το σημείο κοινοποίησης και όχι έκδοσης)</a:t>
                      </a:r>
                    </a:p>
                  </a:txBody>
                  <a:tcPr>
                    <a:solidFill>
                      <a:schemeClr val="bg2"/>
                    </a:solidFill>
                  </a:tcPr>
                </a:tc>
                <a:extLst>
                  <a:ext uri="{0D108BD9-81ED-4DB2-BD59-A6C34878D82A}">
                    <a16:rowId xmlns:a16="http://schemas.microsoft.com/office/drawing/2014/main" val="603074830"/>
                  </a:ext>
                </a:extLst>
              </a:tr>
            </a:tbl>
          </a:graphicData>
        </a:graphic>
      </p:graphicFrame>
      <p:graphicFrame>
        <p:nvGraphicFramePr>
          <p:cNvPr id="6" name="Πίνακας 5">
            <a:extLst>
              <a:ext uri="{FF2B5EF4-FFF2-40B4-BE49-F238E27FC236}">
                <a16:creationId xmlns:a16="http://schemas.microsoft.com/office/drawing/2014/main" id="{D5972A07-1584-6A60-0089-588A986D584D}"/>
              </a:ext>
            </a:extLst>
          </p:cNvPr>
          <p:cNvGraphicFramePr>
            <a:graphicFrameLocks noGrp="1"/>
          </p:cNvGraphicFramePr>
          <p:nvPr>
            <p:extLst>
              <p:ext uri="{D42A27DB-BD31-4B8C-83A1-F6EECF244321}">
                <p14:modId xmlns:p14="http://schemas.microsoft.com/office/powerpoint/2010/main" val="2994178903"/>
              </p:ext>
            </p:extLst>
          </p:nvPr>
        </p:nvGraphicFramePr>
        <p:xfrm>
          <a:off x="4145089" y="2864421"/>
          <a:ext cx="4459360" cy="770840"/>
        </p:xfrm>
        <a:graphic>
          <a:graphicData uri="http://schemas.openxmlformats.org/drawingml/2006/table">
            <a:tbl>
              <a:tblPr firstRow="1" bandRow="1">
                <a:tableStyleId>{5C22544A-7EE6-4342-B048-85BDC9FD1C3A}</a:tableStyleId>
              </a:tblPr>
              <a:tblGrid>
                <a:gridCol w="4459360">
                  <a:extLst>
                    <a:ext uri="{9D8B030D-6E8A-4147-A177-3AD203B41FA5}">
                      <a16:colId xmlns:a16="http://schemas.microsoft.com/office/drawing/2014/main" val="3674285015"/>
                    </a:ext>
                  </a:extLst>
                </a:gridCol>
              </a:tblGrid>
              <a:tr h="770840">
                <a:tc>
                  <a:txBody>
                    <a:bodyPr/>
                    <a:lstStyle/>
                    <a:p>
                      <a:r>
                        <a:rPr lang="el-GR" sz="1600" dirty="0">
                          <a:solidFill>
                            <a:schemeClr val="accent1">
                              <a:lumMod val="50000"/>
                            </a:schemeClr>
                          </a:solidFill>
                          <a:latin typeface="+mj-lt"/>
                        </a:rPr>
                        <a:t>Ο ενάγων σε 5 ημέρες από έκδοση  </a:t>
                      </a:r>
                      <a:r>
                        <a:rPr lang="el-GR" sz="1600" dirty="0">
                          <a:solidFill>
                            <a:srgbClr val="00B050"/>
                          </a:solidFill>
                          <a:latin typeface="+mj-lt"/>
                        </a:rPr>
                        <a:t>ΔΕΝ προβάλλει αίτημα εκδίκασης</a:t>
                      </a:r>
                      <a:r>
                        <a:rPr lang="el-GR" sz="1600" dirty="0">
                          <a:solidFill>
                            <a:schemeClr val="accent1">
                              <a:lumMod val="50000"/>
                            </a:schemeClr>
                          </a:solidFill>
                          <a:latin typeface="+mj-lt"/>
                        </a:rPr>
                        <a:t> – αντιρρήσεις</a:t>
                      </a:r>
                    </a:p>
                  </a:txBody>
                  <a:tcPr>
                    <a:solidFill>
                      <a:schemeClr val="accent5">
                        <a:lumMod val="40000"/>
                        <a:lumOff val="60000"/>
                      </a:schemeClr>
                    </a:solidFill>
                  </a:tcPr>
                </a:tc>
                <a:extLst>
                  <a:ext uri="{0D108BD9-81ED-4DB2-BD59-A6C34878D82A}">
                    <a16:rowId xmlns:a16="http://schemas.microsoft.com/office/drawing/2014/main" val="1958661354"/>
                  </a:ext>
                </a:extLst>
              </a:tr>
            </a:tbl>
          </a:graphicData>
        </a:graphic>
      </p:graphicFrame>
      <p:cxnSp>
        <p:nvCxnSpPr>
          <p:cNvPr id="8" name="Ευθύγραμμο βέλος σύνδεσης 7">
            <a:extLst>
              <a:ext uri="{FF2B5EF4-FFF2-40B4-BE49-F238E27FC236}">
                <a16:creationId xmlns:a16="http://schemas.microsoft.com/office/drawing/2014/main" id="{DFED5E72-444A-7E76-64EB-BB4A2B2AFDAF}"/>
              </a:ext>
            </a:extLst>
          </p:cNvPr>
          <p:cNvCxnSpPr>
            <a:cxnSpLocks/>
          </p:cNvCxnSpPr>
          <p:nvPr/>
        </p:nvCxnSpPr>
        <p:spPr>
          <a:xfrm flipH="1">
            <a:off x="2198330" y="2701912"/>
            <a:ext cx="1797608" cy="83400"/>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Ευθύγραμμο βέλος σύνδεσης 9">
            <a:extLst>
              <a:ext uri="{FF2B5EF4-FFF2-40B4-BE49-F238E27FC236}">
                <a16:creationId xmlns:a16="http://schemas.microsoft.com/office/drawing/2014/main" id="{A4BE9BE8-33CD-FE10-7664-0FD76469CCF9}"/>
              </a:ext>
            </a:extLst>
          </p:cNvPr>
          <p:cNvCxnSpPr>
            <a:cxnSpLocks/>
          </p:cNvCxnSpPr>
          <p:nvPr/>
        </p:nvCxnSpPr>
        <p:spPr>
          <a:xfrm>
            <a:off x="4014991" y="2701912"/>
            <a:ext cx="1709137" cy="104860"/>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Ευθύγραμμο βέλος σύνδεσης 12">
            <a:extLst>
              <a:ext uri="{FF2B5EF4-FFF2-40B4-BE49-F238E27FC236}">
                <a16:creationId xmlns:a16="http://schemas.microsoft.com/office/drawing/2014/main" id="{AA5E235A-0EC6-6858-7D10-311DAFE29B2E}"/>
              </a:ext>
            </a:extLst>
          </p:cNvPr>
          <p:cNvCxnSpPr>
            <a:cxnSpLocks/>
          </p:cNvCxnSpPr>
          <p:nvPr/>
        </p:nvCxnSpPr>
        <p:spPr>
          <a:xfrm>
            <a:off x="6012160" y="3692206"/>
            <a:ext cx="0" cy="218257"/>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Ευθύγραμμο βέλος σύνδεσης 14">
            <a:extLst>
              <a:ext uri="{FF2B5EF4-FFF2-40B4-BE49-F238E27FC236}">
                <a16:creationId xmlns:a16="http://schemas.microsoft.com/office/drawing/2014/main" id="{B296D2BA-66C6-EFE4-2182-A9ADCFF05E68}"/>
              </a:ext>
            </a:extLst>
          </p:cNvPr>
          <p:cNvCxnSpPr>
            <a:cxnSpLocks/>
          </p:cNvCxnSpPr>
          <p:nvPr/>
        </p:nvCxnSpPr>
        <p:spPr>
          <a:xfrm>
            <a:off x="2049153" y="3668236"/>
            <a:ext cx="0" cy="218257"/>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6" name="Πίνακας 15">
            <a:extLst>
              <a:ext uri="{FF2B5EF4-FFF2-40B4-BE49-F238E27FC236}">
                <a16:creationId xmlns:a16="http://schemas.microsoft.com/office/drawing/2014/main" id="{AC8ACBBF-236F-CAC1-A137-681F0C6DA8ED}"/>
              </a:ext>
            </a:extLst>
          </p:cNvPr>
          <p:cNvGraphicFramePr>
            <a:graphicFrameLocks noGrp="1"/>
          </p:cNvGraphicFramePr>
          <p:nvPr>
            <p:extLst>
              <p:ext uri="{D42A27DB-BD31-4B8C-83A1-F6EECF244321}">
                <p14:modId xmlns:p14="http://schemas.microsoft.com/office/powerpoint/2010/main" val="734407857"/>
              </p:ext>
            </p:extLst>
          </p:nvPr>
        </p:nvGraphicFramePr>
        <p:xfrm>
          <a:off x="102368" y="2864421"/>
          <a:ext cx="3893570" cy="777240"/>
        </p:xfrm>
        <a:graphic>
          <a:graphicData uri="http://schemas.openxmlformats.org/drawingml/2006/table">
            <a:tbl>
              <a:tblPr firstRow="1" bandRow="1">
                <a:tableStyleId>{5C22544A-7EE6-4342-B048-85BDC9FD1C3A}</a:tableStyleId>
              </a:tblPr>
              <a:tblGrid>
                <a:gridCol w="3893570">
                  <a:extLst>
                    <a:ext uri="{9D8B030D-6E8A-4147-A177-3AD203B41FA5}">
                      <a16:colId xmlns:a16="http://schemas.microsoft.com/office/drawing/2014/main" val="3674285015"/>
                    </a:ext>
                  </a:extLst>
                </a:gridCol>
              </a:tblGrid>
              <a:tr h="640309">
                <a:tc>
                  <a:txBody>
                    <a:bodyPr/>
                    <a:lstStyle/>
                    <a:p>
                      <a:r>
                        <a:rPr lang="el-GR" sz="1500" dirty="0">
                          <a:solidFill>
                            <a:schemeClr val="accent1">
                              <a:lumMod val="50000"/>
                            </a:schemeClr>
                          </a:solidFill>
                          <a:latin typeface="+mj-lt"/>
                        </a:rPr>
                        <a:t>Ο ενάγων σε 5 ημέρες από έκδοση </a:t>
                      </a:r>
                      <a:r>
                        <a:rPr lang="el-GR" sz="1500" dirty="0">
                          <a:solidFill>
                            <a:srgbClr val="00B050"/>
                          </a:solidFill>
                          <a:latin typeface="+mj-lt"/>
                        </a:rPr>
                        <a:t>προβάλλει αίτημα εκδίκασης</a:t>
                      </a:r>
                      <a:r>
                        <a:rPr lang="el-GR" sz="1500" dirty="0">
                          <a:solidFill>
                            <a:schemeClr val="accent1">
                              <a:lumMod val="50000"/>
                            </a:schemeClr>
                          </a:solidFill>
                          <a:latin typeface="+mj-lt"/>
                        </a:rPr>
                        <a:t> - αντιρρήσεις</a:t>
                      </a:r>
                    </a:p>
                  </a:txBody>
                  <a:tcPr>
                    <a:solidFill>
                      <a:schemeClr val="accent5">
                        <a:lumMod val="40000"/>
                        <a:lumOff val="60000"/>
                      </a:schemeClr>
                    </a:solidFill>
                  </a:tcPr>
                </a:tc>
                <a:extLst>
                  <a:ext uri="{0D108BD9-81ED-4DB2-BD59-A6C34878D82A}">
                    <a16:rowId xmlns:a16="http://schemas.microsoft.com/office/drawing/2014/main" val="1958661354"/>
                  </a:ext>
                </a:extLst>
              </a:tr>
            </a:tbl>
          </a:graphicData>
        </a:graphic>
      </p:graphicFrame>
      <p:graphicFrame>
        <p:nvGraphicFramePr>
          <p:cNvPr id="17" name="Πίνακας 16">
            <a:extLst>
              <a:ext uri="{FF2B5EF4-FFF2-40B4-BE49-F238E27FC236}">
                <a16:creationId xmlns:a16="http://schemas.microsoft.com/office/drawing/2014/main" id="{6878598E-CEE1-5A2C-1EB6-A046757D27FE}"/>
              </a:ext>
            </a:extLst>
          </p:cNvPr>
          <p:cNvGraphicFramePr>
            <a:graphicFrameLocks noGrp="1"/>
          </p:cNvGraphicFramePr>
          <p:nvPr>
            <p:extLst>
              <p:ext uri="{D42A27DB-BD31-4B8C-83A1-F6EECF244321}">
                <p14:modId xmlns:p14="http://schemas.microsoft.com/office/powerpoint/2010/main" val="4016941639"/>
              </p:ext>
            </p:extLst>
          </p:nvPr>
        </p:nvGraphicFramePr>
        <p:xfrm>
          <a:off x="102368" y="3942135"/>
          <a:ext cx="2852046" cy="1005840"/>
        </p:xfrm>
        <a:graphic>
          <a:graphicData uri="http://schemas.openxmlformats.org/drawingml/2006/table">
            <a:tbl>
              <a:tblPr firstRow="1" bandRow="1">
                <a:tableStyleId>{5C22544A-7EE6-4342-B048-85BDC9FD1C3A}</a:tableStyleId>
              </a:tblPr>
              <a:tblGrid>
                <a:gridCol w="2852046">
                  <a:extLst>
                    <a:ext uri="{9D8B030D-6E8A-4147-A177-3AD203B41FA5}">
                      <a16:colId xmlns:a16="http://schemas.microsoft.com/office/drawing/2014/main" val="3674285015"/>
                    </a:ext>
                  </a:extLst>
                </a:gridCol>
              </a:tblGrid>
              <a:tr h="932917">
                <a:tc>
                  <a:txBody>
                    <a:bodyPr/>
                    <a:lstStyle/>
                    <a:p>
                      <a:r>
                        <a:rPr lang="el-GR" sz="1500" dirty="0">
                          <a:solidFill>
                            <a:srgbClr val="002060"/>
                          </a:solidFill>
                          <a:latin typeface="+mj-lt"/>
                        </a:rPr>
                        <a:t>Το Δικαστήριο θα εκδώσει απόφαση μετά από τη συζήτηση της αγωγής στη δικάσιμο</a:t>
                      </a:r>
                    </a:p>
                  </a:txBody>
                  <a:tcPr>
                    <a:solidFill>
                      <a:schemeClr val="accent5">
                        <a:lumMod val="60000"/>
                        <a:lumOff val="40000"/>
                      </a:schemeClr>
                    </a:solidFill>
                  </a:tcPr>
                </a:tc>
                <a:extLst>
                  <a:ext uri="{0D108BD9-81ED-4DB2-BD59-A6C34878D82A}">
                    <a16:rowId xmlns:a16="http://schemas.microsoft.com/office/drawing/2014/main" val="1958661354"/>
                  </a:ext>
                </a:extLst>
              </a:tr>
            </a:tbl>
          </a:graphicData>
        </a:graphic>
      </p:graphicFrame>
      <p:graphicFrame>
        <p:nvGraphicFramePr>
          <p:cNvPr id="18" name="Πίνακας 17">
            <a:extLst>
              <a:ext uri="{FF2B5EF4-FFF2-40B4-BE49-F238E27FC236}">
                <a16:creationId xmlns:a16="http://schemas.microsoft.com/office/drawing/2014/main" id="{163A4B25-8B13-8653-FB65-F7D9A2705B38}"/>
              </a:ext>
            </a:extLst>
          </p:cNvPr>
          <p:cNvGraphicFramePr>
            <a:graphicFrameLocks noGrp="1"/>
          </p:cNvGraphicFramePr>
          <p:nvPr>
            <p:extLst>
              <p:ext uri="{D42A27DB-BD31-4B8C-83A1-F6EECF244321}">
                <p14:modId xmlns:p14="http://schemas.microsoft.com/office/powerpoint/2010/main" val="325752463"/>
              </p:ext>
            </p:extLst>
          </p:nvPr>
        </p:nvGraphicFramePr>
        <p:xfrm>
          <a:off x="3779916" y="3951854"/>
          <a:ext cx="4824533" cy="1005840"/>
        </p:xfrm>
        <a:graphic>
          <a:graphicData uri="http://schemas.openxmlformats.org/drawingml/2006/table">
            <a:tbl>
              <a:tblPr firstRow="1" bandRow="1">
                <a:tableStyleId>{5C22544A-7EE6-4342-B048-85BDC9FD1C3A}</a:tableStyleId>
              </a:tblPr>
              <a:tblGrid>
                <a:gridCol w="4824533">
                  <a:extLst>
                    <a:ext uri="{9D8B030D-6E8A-4147-A177-3AD203B41FA5}">
                      <a16:colId xmlns:a16="http://schemas.microsoft.com/office/drawing/2014/main" val="3674285015"/>
                    </a:ext>
                  </a:extLst>
                </a:gridCol>
              </a:tblGrid>
              <a:tr h="1005839">
                <a:tc>
                  <a:txBody>
                    <a:bodyPr/>
                    <a:lstStyle/>
                    <a:p>
                      <a:pPr marL="342900" indent="-342900">
                        <a:buAutoNum type="arabicPeriod"/>
                      </a:pPr>
                      <a:r>
                        <a:rPr lang="el-GR" sz="1500" dirty="0">
                          <a:solidFill>
                            <a:srgbClr val="002060"/>
                          </a:solidFill>
                          <a:latin typeface="+mj-lt"/>
                        </a:rPr>
                        <a:t>Η Διάταξη ΕΠΙΚΥΡΩΝΕΤΑΙ</a:t>
                      </a:r>
                    </a:p>
                    <a:p>
                      <a:pPr marL="342900" indent="-342900">
                        <a:buAutoNum type="arabicPeriod"/>
                      </a:pPr>
                      <a:r>
                        <a:rPr lang="el-GR" sz="1500" dirty="0">
                          <a:solidFill>
                            <a:srgbClr val="002060"/>
                          </a:solidFill>
                          <a:latin typeface="+mj-lt"/>
                        </a:rPr>
                        <a:t>Η υπόθεση διαγράφεται, η δίκη καταργείται και επέρχονται αποτελέσματα ανάλογα της παραίτησης από το δικόγραφο</a:t>
                      </a:r>
                    </a:p>
                  </a:txBody>
                  <a:tcPr>
                    <a:solidFill>
                      <a:schemeClr val="accent5">
                        <a:lumMod val="60000"/>
                        <a:lumOff val="40000"/>
                      </a:schemeClr>
                    </a:solidFill>
                  </a:tcPr>
                </a:tc>
                <a:extLst>
                  <a:ext uri="{0D108BD9-81ED-4DB2-BD59-A6C34878D82A}">
                    <a16:rowId xmlns:a16="http://schemas.microsoft.com/office/drawing/2014/main" val="1958661354"/>
                  </a:ext>
                </a:extLst>
              </a:tr>
            </a:tbl>
          </a:graphicData>
        </a:graphic>
      </p:graphicFrame>
    </p:spTree>
    <p:extLst>
      <p:ext uri="{BB962C8B-B14F-4D97-AF65-F5344CB8AC3E}">
        <p14:creationId xmlns:p14="http://schemas.microsoft.com/office/powerpoint/2010/main" val="1381386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6850B-1966-F551-6F4D-CA99509FD305}"/>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08CB9DA5-5762-2D23-5C90-E6AB10E0DFA4}"/>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1</a:t>
            </a:r>
            <a:r>
              <a:rPr lang="en-US" sz="1700" b="1" spc="300" dirty="0">
                <a:solidFill>
                  <a:schemeClr val="bg1"/>
                </a:solidFill>
              </a:rPr>
              <a:t>6</a:t>
            </a:r>
            <a:r>
              <a:rPr lang="el-GR" sz="1700" b="1" spc="300" dirty="0">
                <a:solidFill>
                  <a:schemeClr val="bg1"/>
                </a:solidFill>
              </a:rPr>
              <a:t>Α. Ζητήματα επί έκδοσης Διάταξης λόγω αναρμοδιότητας με βάση την προτεινόμενη ρύθμιση κατά το Σχέδιο Νόμου</a:t>
            </a:r>
          </a:p>
        </p:txBody>
      </p:sp>
      <p:graphicFrame>
        <p:nvGraphicFramePr>
          <p:cNvPr id="2" name="Πίνακας 1">
            <a:extLst>
              <a:ext uri="{FF2B5EF4-FFF2-40B4-BE49-F238E27FC236}">
                <a16:creationId xmlns:a16="http://schemas.microsoft.com/office/drawing/2014/main" id="{BE6BF5DB-C152-C220-BCEF-B04393A0517F}"/>
              </a:ext>
            </a:extLst>
          </p:cNvPr>
          <p:cNvGraphicFramePr>
            <a:graphicFrameLocks noGrp="1"/>
          </p:cNvGraphicFramePr>
          <p:nvPr>
            <p:extLst>
              <p:ext uri="{D42A27DB-BD31-4B8C-83A1-F6EECF244321}">
                <p14:modId xmlns:p14="http://schemas.microsoft.com/office/powerpoint/2010/main" val="4062126277"/>
              </p:ext>
            </p:extLst>
          </p:nvPr>
        </p:nvGraphicFramePr>
        <p:xfrm>
          <a:off x="15415" y="555526"/>
          <a:ext cx="8733048" cy="4587974"/>
        </p:xfrm>
        <a:graphic>
          <a:graphicData uri="http://schemas.openxmlformats.org/drawingml/2006/table">
            <a:tbl>
              <a:tblPr firstRow="1" bandRow="1">
                <a:tableStyleId>{5C22544A-7EE6-4342-B048-85BDC9FD1C3A}</a:tableStyleId>
              </a:tblPr>
              <a:tblGrid>
                <a:gridCol w="8733048">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600" i="0" u="none" dirty="0">
                          <a:solidFill>
                            <a:srgbClr val="C00000"/>
                          </a:solidFill>
                          <a:latin typeface="+mj-lt"/>
                        </a:rPr>
                        <a:t>Ερμηνευτικό ζήτημα 1</a:t>
                      </a:r>
                      <a:r>
                        <a:rPr lang="el-GR" sz="1600" i="0" u="none" baseline="30000" dirty="0">
                          <a:solidFill>
                            <a:srgbClr val="C00000"/>
                          </a:solidFill>
                          <a:latin typeface="+mj-lt"/>
                        </a:rPr>
                        <a:t>ο</a:t>
                      </a:r>
                      <a:r>
                        <a:rPr lang="el-GR" sz="1600" i="0" u="none" dirty="0">
                          <a:solidFill>
                            <a:srgbClr val="C00000"/>
                          </a:solidFill>
                          <a:latin typeface="+mj-lt"/>
                        </a:rPr>
                        <a:t> : Επί έκδοσης Διάταξης λόγω αναρμοδιότητας μπορεί να προβάλει αντιρρήσεις ο ενάγων ; </a:t>
                      </a:r>
                      <a:r>
                        <a:rPr lang="el-GR" sz="1600" i="0" u="none" dirty="0">
                          <a:solidFill>
                            <a:srgbClr val="002060"/>
                          </a:solidFill>
                          <a:latin typeface="+mj-lt"/>
                        </a:rPr>
                        <a:t>Ορθότερα ναι, αφού κατά της Διάταξης δεν επιτρέπονται ένδικα μέσα, ενώ κατά της απόφασης, που παραπέμπει από ανώτερο σε κατώτερο Δικαστήριο, επιτρέπεται έφεση, που με τη σειρά της, όμως, προϋποθέτει έκδοση «απόφασης», που πλέον θα είναι αδύνατη, αν δεν γίνει δεκτή η άσκηση «αντιρρήσεων». Επίσης μόνο έτσι θα ακουστεί και η πλευρά του ενάγοντος.</a:t>
                      </a:r>
                      <a:endParaRPr lang="el-GR" sz="1600" i="0" u="none" dirty="0">
                        <a:solidFill>
                          <a:srgbClr val="C00000"/>
                        </a:solidFill>
                        <a:latin typeface="+mj-lt"/>
                      </a:endParaRPr>
                    </a:p>
                    <a:p>
                      <a:pPr marL="285750" indent="-285750" algn="just">
                        <a:lnSpc>
                          <a:spcPct val="100000"/>
                        </a:lnSpc>
                        <a:buFont typeface="Wingdings" panose="05000000000000000000" pitchFamily="2" charset="2"/>
                        <a:buChar char="Ø"/>
                      </a:pPr>
                      <a:endParaRPr lang="el-GR" sz="1600" i="0" u="none" dirty="0">
                        <a:solidFill>
                          <a:srgbClr val="C00000"/>
                        </a:solidFill>
                        <a:latin typeface="+mj-lt"/>
                      </a:endParaRPr>
                    </a:p>
                    <a:p>
                      <a:pPr marL="285750" indent="-285750" algn="just">
                        <a:lnSpc>
                          <a:spcPct val="100000"/>
                        </a:lnSpc>
                        <a:buFont typeface="Wingdings" panose="05000000000000000000" pitchFamily="2" charset="2"/>
                        <a:buChar char="Ø"/>
                      </a:pPr>
                      <a:r>
                        <a:rPr lang="el-GR" sz="1600" i="0" u="none" dirty="0">
                          <a:solidFill>
                            <a:srgbClr val="C00000"/>
                          </a:solidFill>
                          <a:latin typeface="+mj-lt"/>
                        </a:rPr>
                        <a:t>Ερμηνευτικό ζήτημα 2</a:t>
                      </a:r>
                      <a:r>
                        <a:rPr lang="el-GR" sz="1600" i="0" u="none" baseline="30000" dirty="0">
                          <a:solidFill>
                            <a:srgbClr val="C00000"/>
                          </a:solidFill>
                          <a:latin typeface="+mj-lt"/>
                        </a:rPr>
                        <a:t>ο</a:t>
                      </a:r>
                      <a:r>
                        <a:rPr lang="el-GR" sz="1600" i="0" u="none" dirty="0">
                          <a:solidFill>
                            <a:srgbClr val="C00000"/>
                          </a:solidFill>
                          <a:latin typeface="+mj-lt"/>
                        </a:rPr>
                        <a:t> : Αν γίνει δεκτό τι επιτρέπονται αντιρρήσεις, τι θα γίνει, αν δεν ασκηθούν αντιρρήσεις ;  </a:t>
                      </a:r>
                      <a:r>
                        <a:rPr lang="el-GR" sz="1600" i="0" u="none" dirty="0">
                          <a:solidFill>
                            <a:srgbClr val="002060"/>
                          </a:solidFill>
                          <a:latin typeface="+mj-lt"/>
                        </a:rPr>
                        <a:t>Η μη άσκηση αντιρρήσεων θα επιφέρει μεν επικύρωση της Διάταξης, δεν θα επιφέρει, όμως, και διαγραφή από το πινάκιο, αφού η υπόθεση θα εξακολουθήσει να εκκρεμεί μέχρι την εισαγωγή της υπόθεσης στο αρμόδιο Δικαστήριο. </a:t>
                      </a:r>
                      <a:r>
                        <a:rPr lang="el-GR" sz="1600" i="0" u="none" dirty="0">
                          <a:solidFill>
                            <a:srgbClr val="00B050"/>
                          </a:solidFill>
                          <a:latin typeface="+mj-lt"/>
                        </a:rPr>
                        <a:t>Οπότε με τη επικύρωση : Όχι διαγραφή από το πινάκιο, αλλά οριστικοποίηση της παραπομπής.</a:t>
                      </a:r>
                    </a:p>
                    <a:p>
                      <a:pPr marL="285750" indent="-285750" algn="just">
                        <a:lnSpc>
                          <a:spcPct val="100000"/>
                        </a:lnSpc>
                        <a:buFont typeface="Wingdings" panose="05000000000000000000" pitchFamily="2" charset="2"/>
                        <a:buChar char="Ø"/>
                      </a:pPr>
                      <a:endParaRPr lang="el-GR" sz="1600" i="0" u="none" dirty="0">
                        <a:solidFill>
                          <a:srgbClr val="00B050"/>
                        </a:solidFill>
                        <a:latin typeface="+mj-lt"/>
                      </a:endParaRPr>
                    </a:p>
                    <a:p>
                      <a:pPr marL="285750" indent="-285750" algn="just">
                        <a:lnSpc>
                          <a:spcPct val="100000"/>
                        </a:lnSpc>
                        <a:buFont typeface="Wingdings" panose="05000000000000000000" pitchFamily="2" charset="2"/>
                        <a:buChar char="Ø"/>
                      </a:pPr>
                      <a:r>
                        <a:rPr lang="el-GR" sz="1600" i="0" u="none" dirty="0">
                          <a:solidFill>
                            <a:srgbClr val="C00000"/>
                          </a:solidFill>
                          <a:latin typeface="+mj-lt"/>
                        </a:rPr>
                        <a:t>Ερμηνευτικό ζήτημα 3</a:t>
                      </a:r>
                      <a:r>
                        <a:rPr lang="el-GR" sz="1600" i="0" u="none" baseline="30000" dirty="0">
                          <a:solidFill>
                            <a:srgbClr val="C00000"/>
                          </a:solidFill>
                          <a:latin typeface="+mj-lt"/>
                        </a:rPr>
                        <a:t>ο</a:t>
                      </a:r>
                      <a:r>
                        <a:rPr lang="el-GR" sz="1600" i="0" u="none" dirty="0">
                          <a:solidFill>
                            <a:srgbClr val="C00000"/>
                          </a:solidFill>
                          <a:latin typeface="+mj-lt"/>
                        </a:rPr>
                        <a:t> : Πώς θα επανέλθει η υπόθεση προς συζήτηση ; </a:t>
                      </a:r>
                      <a:r>
                        <a:rPr lang="el-GR" sz="1600" i="0" u="none" dirty="0">
                          <a:solidFill>
                            <a:srgbClr val="002060"/>
                          </a:solidFill>
                          <a:latin typeface="+mj-lt"/>
                        </a:rPr>
                        <a:t>Ορθότερα με κλήση και εφαρμογή εκ νέου της πλήρους διαδικασίας (προσδιορισμός σε 200-210 ημέρες, προτάσεις σε 90 ημέρες κλπ.). </a:t>
                      </a:r>
                      <a:endParaRPr lang="el-GR" sz="1600" i="0" u="none" dirty="0">
                        <a:solidFill>
                          <a:srgbClr val="C00000"/>
                        </a:solidFill>
                        <a:latin typeface="+mj-lt"/>
                      </a:endParaRP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cxnSp>
        <p:nvCxnSpPr>
          <p:cNvPr id="13" name="Ευθύγραμμο βέλος σύνδεσης 12">
            <a:extLst>
              <a:ext uri="{FF2B5EF4-FFF2-40B4-BE49-F238E27FC236}">
                <a16:creationId xmlns:a16="http://schemas.microsoft.com/office/drawing/2014/main" id="{B87B35A2-4620-8EFF-9673-4D3DD50CE05E}"/>
              </a:ext>
            </a:extLst>
          </p:cNvPr>
          <p:cNvCxnSpPr>
            <a:cxnSpLocks/>
          </p:cNvCxnSpPr>
          <p:nvPr/>
        </p:nvCxnSpPr>
        <p:spPr>
          <a:xfrm>
            <a:off x="6012160" y="3692206"/>
            <a:ext cx="0" cy="218257"/>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989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9E57E-3D92-AF81-A918-B2CE9829D89D}"/>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7410670B-A82D-633F-47DF-A18DC41D578B}"/>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17. Έκδοση Διάταξης λόγω απαραδέκτου ή λόγω θεώρησης της αγωγής ως μη ασκηθείσας ειδικότερα </a:t>
            </a:r>
            <a:r>
              <a:rPr lang="en-US" sz="1700" b="1" spc="300" dirty="0">
                <a:solidFill>
                  <a:schemeClr val="bg1"/>
                </a:solidFill>
              </a:rPr>
              <a:t>I</a:t>
            </a:r>
            <a:r>
              <a:rPr lang="el-GR" sz="1700" b="1" spc="300" dirty="0">
                <a:solidFill>
                  <a:schemeClr val="bg1"/>
                </a:solidFill>
              </a:rPr>
              <a:t>ΙΙ</a:t>
            </a:r>
          </a:p>
        </p:txBody>
      </p:sp>
      <p:graphicFrame>
        <p:nvGraphicFramePr>
          <p:cNvPr id="2" name="Πίνακας 1">
            <a:extLst>
              <a:ext uri="{FF2B5EF4-FFF2-40B4-BE49-F238E27FC236}">
                <a16:creationId xmlns:a16="http://schemas.microsoft.com/office/drawing/2014/main" id="{7AD31B19-4660-A431-9DFF-26C073F1F429}"/>
              </a:ext>
            </a:extLst>
          </p:cNvPr>
          <p:cNvGraphicFramePr>
            <a:graphicFrameLocks noGrp="1"/>
          </p:cNvGraphicFramePr>
          <p:nvPr>
            <p:extLst>
              <p:ext uri="{D42A27DB-BD31-4B8C-83A1-F6EECF244321}">
                <p14:modId xmlns:p14="http://schemas.microsoft.com/office/powerpoint/2010/main" val="2230782124"/>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500" dirty="0">
                          <a:solidFill>
                            <a:srgbClr val="C00000"/>
                          </a:solidFill>
                          <a:latin typeface="+mj-lt"/>
                        </a:rPr>
                        <a:t> ΖΗΤΗΜΑΤΑ : </a:t>
                      </a:r>
                    </a:p>
                    <a:p>
                      <a:pPr marL="700088" indent="-342900" algn="just">
                        <a:lnSpc>
                          <a:spcPct val="100000"/>
                        </a:lnSpc>
                        <a:buFont typeface="+mj-lt"/>
                        <a:buAutoNum type="arabicPeriod"/>
                      </a:pPr>
                      <a:r>
                        <a:rPr lang="el-GR" sz="1500" dirty="0">
                          <a:solidFill>
                            <a:srgbClr val="002060"/>
                          </a:solidFill>
                          <a:latin typeface="+mj-lt"/>
                        </a:rPr>
                        <a:t>Οι «αντιρρήσεις» - αίτημα εκδίκασης</a:t>
                      </a:r>
                      <a:r>
                        <a:rPr lang="el-GR" sz="1500" dirty="0">
                          <a:solidFill>
                            <a:schemeClr val="accent1">
                              <a:lumMod val="50000"/>
                            </a:schemeClr>
                          </a:solidFill>
                          <a:latin typeface="+mj-lt"/>
                        </a:rPr>
                        <a:t> </a:t>
                      </a:r>
                      <a:r>
                        <a:rPr lang="el-GR" sz="1500" dirty="0">
                          <a:solidFill>
                            <a:srgbClr val="002060"/>
                          </a:solidFill>
                          <a:latin typeface="+mj-lt"/>
                        </a:rPr>
                        <a:t>είναι δικόγραφο ;</a:t>
                      </a:r>
                      <a:r>
                        <a:rPr lang="el-GR" sz="1500" dirty="0">
                          <a:solidFill>
                            <a:schemeClr val="accent1">
                              <a:lumMod val="50000"/>
                            </a:schemeClr>
                          </a:solidFill>
                          <a:latin typeface="+mj-lt"/>
                        </a:rPr>
                        <a:t> Λαμβάνει αριθμό κατάθεσης ;</a:t>
                      </a:r>
                    </a:p>
                    <a:p>
                      <a:pPr marL="700088" indent="-342900" algn="just">
                        <a:lnSpc>
                          <a:spcPct val="100000"/>
                        </a:lnSpc>
                        <a:buFont typeface="+mj-lt"/>
                        <a:buAutoNum type="arabicPeriod"/>
                      </a:pPr>
                      <a:r>
                        <a:rPr lang="el-GR" sz="1500" dirty="0">
                          <a:solidFill>
                            <a:srgbClr val="00B050"/>
                          </a:solidFill>
                          <a:latin typeface="+mj-lt"/>
                        </a:rPr>
                        <a:t> Πρέπει να είναι αιτιολογημένο το αίτημα ;</a:t>
                      </a:r>
                      <a:r>
                        <a:rPr lang="el-GR" sz="1500" dirty="0">
                          <a:solidFill>
                            <a:schemeClr val="accent1">
                              <a:lumMod val="50000"/>
                            </a:schemeClr>
                          </a:solidFill>
                          <a:latin typeface="+mj-lt"/>
                        </a:rPr>
                        <a:t> Όχι μεν, θα διευκολύνει, όμως, η αιτιολογία ενδεχόμενη ανατροπή της αρχικής κρίσης</a:t>
                      </a:r>
                    </a:p>
                    <a:p>
                      <a:pPr marL="700088" indent="-342900" algn="just">
                        <a:lnSpc>
                          <a:spcPct val="100000"/>
                        </a:lnSpc>
                        <a:buFont typeface="+mj-lt"/>
                        <a:buAutoNum type="arabicPeriod"/>
                      </a:pPr>
                      <a:r>
                        <a:rPr lang="el-GR" sz="1500" dirty="0">
                          <a:solidFill>
                            <a:srgbClr val="002060"/>
                          </a:solidFill>
                          <a:latin typeface="+mj-lt"/>
                        </a:rPr>
                        <a:t>Μπορεί να ζητηθεί παράταση της προθεσμίας των 5 ημερών κατ’ άρ. 148 ΚΠολΔ ;</a:t>
                      </a:r>
                      <a:r>
                        <a:rPr lang="el-GR" sz="1500" dirty="0">
                          <a:solidFill>
                            <a:schemeClr val="accent1">
                              <a:lumMod val="50000"/>
                            </a:schemeClr>
                          </a:solidFill>
                          <a:latin typeface="+mj-lt"/>
                        </a:rPr>
                        <a:t> Φαίνεται δυνατό μεν, με φειδώ και σεβασμό στη διαδικασία δε</a:t>
                      </a:r>
                    </a:p>
                    <a:p>
                      <a:pPr marL="700088" indent="-342900" algn="just">
                        <a:lnSpc>
                          <a:spcPct val="100000"/>
                        </a:lnSpc>
                        <a:buFont typeface="+mj-lt"/>
                        <a:buAutoNum type="arabicPeriod"/>
                      </a:pPr>
                      <a:r>
                        <a:rPr lang="el-GR" sz="1500" dirty="0">
                          <a:solidFill>
                            <a:srgbClr val="002060"/>
                          </a:solidFill>
                          <a:latin typeface="+mj-lt"/>
                        </a:rPr>
                        <a:t>Μπορεί να ζητηθεί επαναφορά πραγμάτων σε  προτέρα κατάσταση επί απώλειας της προθεσμίας ;</a:t>
                      </a:r>
                      <a:r>
                        <a:rPr lang="el-GR" sz="1500" dirty="0">
                          <a:solidFill>
                            <a:schemeClr val="accent1">
                              <a:lumMod val="50000"/>
                            </a:schemeClr>
                          </a:solidFill>
                          <a:latin typeface="+mj-lt"/>
                        </a:rPr>
                        <a:t> Μάλλον  όχι. Ασύμβατες οι διατάξεις με αυτή του άρ. 237 !</a:t>
                      </a:r>
                    </a:p>
                    <a:p>
                      <a:pPr marL="700088" indent="-342900" algn="just">
                        <a:lnSpc>
                          <a:spcPct val="100000"/>
                        </a:lnSpc>
                        <a:buFont typeface="+mj-lt"/>
                        <a:buAutoNum type="arabicPeriod"/>
                      </a:pPr>
                      <a:r>
                        <a:rPr lang="el-GR" sz="1500" dirty="0">
                          <a:solidFill>
                            <a:srgbClr val="00B050"/>
                          </a:solidFill>
                          <a:latin typeface="+mj-lt"/>
                        </a:rPr>
                        <a:t>Τι γίνεται αν ο Δικαστής εκδώσει τη Διάταξη την 31</a:t>
                      </a:r>
                      <a:r>
                        <a:rPr lang="el-GR" sz="1500" baseline="30000" dirty="0">
                          <a:solidFill>
                            <a:srgbClr val="00B050"/>
                          </a:solidFill>
                          <a:latin typeface="+mj-lt"/>
                        </a:rPr>
                        <a:t>η</a:t>
                      </a:r>
                      <a:r>
                        <a:rPr lang="el-GR" sz="1500" dirty="0">
                          <a:solidFill>
                            <a:srgbClr val="00B050"/>
                          </a:solidFill>
                          <a:latin typeface="+mj-lt"/>
                        </a:rPr>
                        <a:t> ημέρα ή αργότερα ;</a:t>
                      </a:r>
                      <a:r>
                        <a:rPr lang="el-GR" sz="1500" dirty="0">
                          <a:solidFill>
                            <a:schemeClr val="accent1">
                              <a:lumMod val="50000"/>
                            </a:schemeClr>
                          </a:solidFill>
                          <a:latin typeface="+mj-lt"/>
                        </a:rPr>
                        <a:t> </a:t>
                      </a:r>
                    </a:p>
                    <a:p>
                      <a:pPr marL="700088" indent="-342900" algn="just">
                        <a:lnSpc>
                          <a:spcPct val="100000"/>
                        </a:lnSpc>
                        <a:buFont typeface="+mj-lt"/>
                        <a:buAutoNum type="arabicPeriod"/>
                      </a:pPr>
                      <a:r>
                        <a:rPr lang="el-GR" sz="1500" dirty="0">
                          <a:solidFill>
                            <a:srgbClr val="002060"/>
                          </a:solidFill>
                          <a:latin typeface="+mj-lt"/>
                        </a:rPr>
                        <a:t>Μικρή προθεσμία – ανάγκη κοινοποίησης</a:t>
                      </a:r>
                      <a:r>
                        <a:rPr lang="el-GR" sz="1500" dirty="0">
                          <a:solidFill>
                            <a:schemeClr val="accent1">
                              <a:lumMod val="50000"/>
                            </a:schemeClr>
                          </a:solidFill>
                          <a:latin typeface="+mj-lt"/>
                        </a:rPr>
                        <a:t> της Διάταξης</a:t>
                      </a:r>
                    </a:p>
                    <a:p>
                      <a:pPr marL="700088" indent="-342900" algn="just">
                        <a:lnSpc>
                          <a:spcPct val="100000"/>
                        </a:lnSpc>
                        <a:buFont typeface="+mj-lt"/>
                        <a:buAutoNum type="arabicPeriod"/>
                      </a:pPr>
                      <a:r>
                        <a:rPr lang="el-GR" sz="1500" dirty="0">
                          <a:solidFill>
                            <a:srgbClr val="00B050"/>
                          </a:solidFill>
                          <a:latin typeface="+mj-lt"/>
                        </a:rPr>
                        <a:t>Δεν εμπλέκεται ο εναγόμενος</a:t>
                      </a:r>
                      <a:r>
                        <a:rPr lang="el-GR" sz="1500" dirty="0">
                          <a:solidFill>
                            <a:schemeClr val="accent1">
                              <a:lumMod val="50000"/>
                            </a:schemeClr>
                          </a:solidFill>
                          <a:latin typeface="+mj-lt"/>
                        </a:rPr>
                        <a:t> – Ανεκτό ! Αυτεπάγγελτος έλεγχος παραδεκτού</a:t>
                      </a:r>
                    </a:p>
                    <a:p>
                      <a:pPr marL="700088" indent="-342900" algn="just">
                        <a:lnSpc>
                          <a:spcPct val="100000"/>
                        </a:lnSpc>
                        <a:buFont typeface="+mj-lt"/>
                        <a:buAutoNum type="arabicPeriod"/>
                      </a:pPr>
                      <a:r>
                        <a:rPr lang="el-GR" sz="1500" dirty="0">
                          <a:solidFill>
                            <a:srgbClr val="002060"/>
                          </a:solidFill>
                          <a:latin typeface="+mj-lt"/>
                        </a:rPr>
                        <a:t>Αρμοδιότητα έκδοσης επί Πολυμελούς :</a:t>
                      </a:r>
                      <a:r>
                        <a:rPr lang="el-GR" sz="1500" dirty="0">
                          <a:solidFill>
                            <a:schemeClr val="accent1">
                              <a:lumMod val="50000"/>
                            </a:schemeClr>
                          </a:solidFill>
                          <a:latin typeface="+mj-lt"/>
                        </a:rPr>
                        <a:t> Ο εισηγητής ως αυτονομημένο όργανο ; Μάλλον όχι. </a:t>
                      </a:r>
                      <a:r>
                        <a:rPr lang="el-GR" sz="1500" dirty="0">
                          <a:solidFill>
                            <a:srgbClr val="002060"/>
                          </a:solidFill>
                          <a:latin typeface="+mj-lt"/>
                        </a:rPr>
                        <a:t>Το Πολυμελές κατόπιν διάσκεψης (ορθότ.)</a:t>
                      </a:r>
                      <a:r>
                        <a:rPr lang="el-GR" sz="1500" dirty="0">
                          <a:solidFill>
                            <a:schemeClr val="accent1">
                              <a:lumMod val="50000"/>
                            </a:schemeClr>
                          </a:solidFill>
                          <a:latin typeface="+mj-lt"/>
                        </a:rPr>
                        <a:t> με έκδοση απλώς από τον Εισηγητή : Αιτιολόγηση της θέσης αυτής</a:t>
                      </a:r>
                    </a:p>
                    <a:p>
                      <a:pPr marL="700088" indent="-342900" algn="just">
                        <a:lnSpc>
                          <a:spcPct val="100000"/>
                        </a:lnSpc>
                        <a:buFont typeface="+mj-lt"/>
                        <a:buAutoNum type="arabicPeriod"/>
                      </a:pPr>
                      <a:r>
                        <a:rPr lang="el-GR" sz="1500" dirty="0">
                          <a:solidFill>
                            <a:srgbClr val="00B050"/>
                          </a:solidFill>
                          <a:latin typeface="+mj-lt"/>
                        </a:rPr>
                        <a:t>Γιατί να προσφύγει κάποιος ;</a:t>
                      </a:r>
                      <a:r>
                        <a:rPr lang="el-GR" sz="1500" dirty="0">
                          <a:solidFill>
                            <a:schemeClr val="accent1">
                              <a:lumMod val="50000"/>
                            </a:schemeClr>
                          </a:solidFill>
                          <a:latin typeface="+mj-lt"/>
                        </a:rPr>
                        <a:t> Με την ελπίδα της ανατροπής και την εξασφάλιση έτσι της εφετειακής κρίσης αργότερα</a:t>
                      </a:r>
                    </a:p>
                    <a:p>
                      <a:pPr marL="700088" indent="-342900" algn="just">
                        <a:lnSpc>
                          <a:spcPct val="100000"/>
                        </a:lnSpc>
                        <a:buFont typeface="+mj-lt"/>
                        <a:buAutoNum type="arabicPeriod"/>
                      </a:pPr>
                      <a:r>
                        <a:rPr lang="el-GR" sz="1500" dirty="0">
                          <a:solidFill>
                            <a:srgbClr val="002060"/>
                          </a:solidFill>
                          <a:latin typeface="+mj-lt"/>
                        </a:rPr>
                        <a:t>Συνέπειες :</a:t>
                      </a:r>
                      <a:r>
                        <a:rPr lang="el-GR" sz="1500" dirty="0">
                          <a:solidFill>
                            <a:schemeClr val="accent1">
                              <a:lumMod val="50000"/>
                            </a:schemeClr>
                          </a:solidFill>
                          <a:latin typeface="+mj-lt"/>
                        </a:rPr>
                        <a:t> Έλλειψη δικονομικού δεδικασμένου – </a:t>
                      </a:r>
                      <a:r>
                        <a:rPr lang="el-GR" sz="1500" dirty="0">
                          <a:solidFill>
                            <a:srgbClr val="002060"/>
                          </a:solidFill>
                          <a:latin typeface="+mj-lt"/>
                        </a:rPr>
                        <a:t>Εν μέρει αντιρρόπηση με τον μηχανισμό εννόμου συμφέροντος, που συνήθως θα εμποδίζει επανάσκηση :</a:t>
                      </a:r>
                      <a:r>
                        <a:rPr lang="el-GR" sz="1500" dirty="0">
                          <a:solidFill>
                            <a:schemeClr val="accent1">
                              <a:lumMod val="50000"/>
                            </a:schemeClr>
                          </a:solidFill>
                          <a:latin typeface="+mj-lt"/>
                        </a:rPr>
                        <a:t> Είναι, όμως, η μη υποβολή αιτήματος πάντα «συναίνεση» ;</a:t>
                      </a:r>
                      <a:endParaRPr lang="el-GR" sz="1600" dirty="0">
                        <a:solidFill>
                          <a:schemeClr val="accent1">
                            <a:lumMod val="50000"/>
                          </a:schemeClr>
                        </a:solidFill>
                        <a:latin typeface="+mj-lt"/>
                      </a:endParaRP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3875291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6A930-C03E-A7FB-0012-C1B5554F3F79}"/>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F1CA351C-7ACB-99BB-6455-4E02DBCF59C9}"/>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18. Έκδοση Διάταξης λόγω απαραδέκτου ή λόγω θεώρησης της αγωγής ως μη ασκηθείσας ειδικότερα </a:t>
            </a:r>
            <a:r>
              <a:rPr lang="en-US" sz="1700" b="1" spc="300" dirty="0">
                <a:solidFill>
                  <a:schemeClr val="bg1"/>
                </a:solidFill>
              </a:rPr>
              <a:t>IV</a:t>
            </a:r>
            <a:endParaRPr lang="el-GR" sz="1700" b="1" spc="300" dirty="0">
              <a:solidFill>
                <a:schemeClr val="bg1"/>
              </a:solidFill>
            </a:endParaRPr>
          </a:p>
        </p:txBody>
      </p:sp>
      <p:graphicFrame>
        <p:nvGraphicFramePr>
          <p:cNvPr id="2" name="Πίνακας 1">
            <a:extLst>
              <a:ext uri="{FF2B5EF4-FFF2-40B4-BE49-F238E27FC236}">
                <a16:creationId xmlns:a16="http://schemas.microsoft.com/office/drawing/2014/main" id="{69F30699-43D7-7DC5-EF5C-9E1CE8FE7EFC}"/>
              </a:ext>
            </a:extLst>
          </p:cNvPr>
          <p:cNvGraphicFramePr>
            <a:graphicFrameLocks noGrp="1"/>
          </p:cNvGraphicFramePr>
          <p:nvPr>
            <p:extLst>
              <p:ext uri="{D42A27DB-BD31-4B8C-83A1-F6EECF244321}">
                <p14:modId xmlns:p14="http://schemas.microsoft.com/office/powerpoint/2010/main" val="2463443370"/>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a:t>
                      </a: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rgbClr val="C00000"/>
                          </a:solidFill>
                          <a:latin typeface="+mj-lt"/>
                        </a:rPr>
                        <a:t>ΖΗΤΗΜΑΤΑ</a:t>
                      </a:r>
                      <a:r>
                        <a:rPr lang="en-US" sz="1600" dirty="0">
                          <a:solidFill>
                            <a:srgbClr val="C00000"/>
                          </a:solidFill>
                          <a:latin typeface="+mj-lt"/>
                        </a:rPr>
                        <a:t> II</a:t>
                      </a:r>
                      <a:r>
                        <a:rPr lang="el-GR" sz="1600" dirty="0">
                          <a:solidFill>
                            <a:srgbClr val="C00000"/>
                          </a:solidFill>
                          <a:latin typeface="+mj-lt"/>
                        </a:rPr>
                        <a:t> : </a:t>
                      </a:r>
                    </a:p>
                    <a:p>
                      <a:pPr marL="357188" indent="0" algn="just">
                        <a:lnSpc>
                          <a:spcPct val="100000"/>
                        </a:lnSpc>
                        <a:buFont typeface="+mj-lt"/>
                        <a:buNone/>
                      </a:pPr>
                      <a:r>
                        <a:rPr lang="en-US" sz="1600" dirty="0">
                          <a:solidFill>
                            <a:schemeClr val="accent1">
                              <a:lumMod val="50000"/>
                            </a:schemeClr>
                          </a:solidFill>
                          <a:latin typeface="+mj-lt"/>
                        </a:rPr>
                        <a:t>11. </a:t>
                      </a:r>
                      <a:r>
                        <a:rPr lang="el-GR" sz="1600" dirty="0">
                          <a:solidFill>
                            <a:srgbClr val="002060"/>
                          </a:solidFill>
                          <a:latin typeface="+mj-lt"/>
                        </a:rPr>
                        <a:t>Μπορεί</a:t>
                      </a:r>
                      <a:r>
                        <a:rPr lang="el-GR" sz="1600" dirty="0">
                          <a:solidFill>
                            <a:schemeClr val="accent1">
                              <a:lumMod val="50000"/>
                            </a:schemeClr>
                          </a:solidFill>
                          <a:latin typeface="+mj-lt"/>
                        </a:rPr>
                        <a:t> επί επανάσκησης με θεραπεία του απαραδέκτου </a:t>
                      </a:r>
                      <a:r>
                        <a:rPr lang="el-GR" sz="1600" dirty="0">
                          <a:solidFill>
                            <a:srgbClr val="002060"/>
                          </a:solidFill>
                          <a:latin typeface="+mj-lt"/>
                        </a:rPr>
                        <a:t>να προβληθεί ένσταση μη καταβολής των εξόδων της προηγούμενης δίκης ;</a:t>
                      </a:r>
                      <a:r>
                        <a:rPr lang="en-US" sz="1600" dirty="0">
                          <a:solidFill>
                            <a:schemeClr val="accent1">
                              <a:lumMod val="50000"/>
                            </a:schemeClr>
                          </a:solidFill>
                          <a:latin typeface="+mj-lt"/>
                        </a:rPr>
                        <a:t> </a:t>
                      </a:r>
                      <a:r>
                        <a:rPr lang="el-GR" sz="1600" dirty="0">
                          <a:solidFill>
                            <a:schemeClr val="accent1">
                              <a:lumMod val="50000"/>
                            </a:schemeClr>
                          </a:solidFill>
                          <a:latin typeface="+mj-lt"/>
                        </a:rPr>
                        <a:t>Ορθότ. Όχι</a:t>
                      </a:r>
                    </a:p>
                    <a:p>
                      <a:pPr marL="357188" indent="0" algn="just">
                        <a:lnSpc>
                          <a:spcPct val="100000"/>
                        </a:lnSpc>
                        <a:buFont typeface="+mj-lt"/>
                        <a:buNone/>
                      </a:pPr>
                      <a:endParaRPr lang="el-GR" sz="1600" dirty="0">
                        <a:solidFill>
                          <a:schemeClr val="accent1">
                            <a:lumMod val="50000"/>
                          </a:schemeClr>
                        </a:solidFill>
                        <a:latin typeface="+mj-lt"/>
                      </a:endParaRPr>
                    </a:p>
                    <a:p>
                      <a:pPr marL="357188" indent="0" algn="just">
                        <a:lnSpc>
                          <a:spcPct val="100000"/>
                        </a:lnSpc>
                        <a:buFont typeface="+mj-lt"/>
                        <a:buNone/>
                      </a:pPr>
                      <a:r>
                        <a:rPr lang="el-GR" sz="1600" dirty="0">
                          <a:solidFill>
                            <a:schemeClr val="accent1">
                              <a:lumMod val="50000"/>
                            </a:schemeClr>
                          </a:solidFill>
                          <a:latin typeface="+mj-lt"/>
                        </a:rPr>
                        <a:t>12. </a:t>
                      </a:r>
                      <a:r>
                        <a:rPr lang="el-GR" sz="1600" dirty="0">
                          <a:solidFill>
                            <a:srgbClr val="00B050"/>
                          </a:solidFill>
                          <a:latin typeface="+mj-lt"/>
                        </a:rPr>
                        <a:t>Απαιτείται για την επικύρωση ειδική επικυρωτική Διάταξη ;</a:t>
                      </a:r>
                      <a:r>
                        <a:rPr lang="el-GR" sz="1600" dirty="0">
                          <a:solidFill>
                            <a:schemeClr val="accent1">
                              <a:lumMod val="50000"/>
                            </a:schemeClr>
                          </a:solidFill>
                          <a:latin typeface="+mj-lt"/>
                        </a:rPr>
                        <a:t> Μήπως αρκεί η έκδοση της Διάταξης + η βεβαίωση της Γραμματείας περί πέρατος της προθεσμίας ως άπρακτης ; --- Πού θα ευρίσκεται ο φάκελος ; Ποιος θα έχει την ευθύνη του στο στάδιο αυτό ;</a:t>
                      </a:r>
                    </a:p>
                    <a:p>
                      <a:pPr marL="357188" indent="0" algn="just">
                        <a:lnSpc>
                          <a:spcPct val="100000"/>
                        </a:lnSpc>
                        <a:buFont typeface="+mj-lt"/>
                        <a:buNone/>
                      </a:pPr>
                      <a:endParaRPr lang="el-GR" sz="1600" dirty="0">
                        <a:solidFill>
                          <a:schemeClr val="accent1">
                            <a:lumMod val="50000"/>
                          </a:schemeClr>
                        </a:solidFill>
                        <a:latin typeface="+mj-lt"/>
                      </a:endParaRPr>
                    </a:p>
                    <a:p>
                      <a:pPr marL="357188" indent="0" algn="just">
                        <a:lnSpc>
                          <a:spcPct val="100000"/>
                        </a:lnSpc>
                        <a:buFont typeface="+mj-lt"/>
                        <a:buNone/>
                      </a:pPr>
                      <a:r>
                        <a:rPr lang="el-GR" sz="1600" dirty="0">
                          <a:solidFill>
                            <a:schemeClr val="accent1">
                              <a:lumMod val="50000"/>
                            </a:schemeClr>
                          </a:solidFill>
                          <a:latin typeface="+mj-lt"/>
                        </a:rPr>
                        <a:t>13. Αν έχει κάνει έξοδα ο εναγόμενος και τελικώς δεν προβληθούν αντιρρήσεις, μπορεί να διαλάβει διάταξη για τα έξοδα το Δικαστήριο ταυτόχρονα με τη Διάταξή του για την περίπτωση αυτή ; </a:t>
                      </a:r>
                      <a:r>
                        <a:rPr lang="el-GR" sz="1600" dirty="0">
                          <a:solidFill>
                            <a:srgbClr val="002060"/>
                          </a:solidFill>
                          <a:latin typeface="+mj-lt"/>
                        </a:rPr>
                        <a:t>Λογικώς όχι ! Γιατί δεν μπορεί να υπάρχει διάταξη υπό αίρεση στη Διάταξη περί απαραδέκτου. Η αξίωση δεν εκκαθαρίζεται μεν άμεσα, δεν χάνεται όμως κιόλας, αλλά θα πρέπει απλώς να ασκηθεί σε αυτοτελή δίκη μετά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34485703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634A8-8FCA-B10A-9905-F672B5A66ABB}"/>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E82F481C-5561-279F-A23A-E88B794C4B5C}"/>
              </a:ext>
            </a:extLst>
          </p:cNvPr>
          <p:cNvSpPr>
            <a:spLocks noGrp="1"/>
          </p:cNvSpPr>
          <p:nvPr>
            <p:ph type="title"/>
          </p:nvPr>
        </p:nvSpPr>
        <p:spPr>
          <a:xfrm>
            <a:off x="-1" y="0"/>
            <a:ext cx="8892479" cy="555526"/>
          </a:xfrm>
          <a:solidFill>
            <a:schemeClr val="accent1"/>
          </a:solidFill>
        </p:spPr>
        <p:txBody>
          <a:bodyPr/>
          <a:lstStyle/>
          <a:p>
            <a:pPr algn="ctr"/>
            <a:r>
              <a:rPr lang="el-GR" sz="1700" b="1" spc="300" dirty="0">
                <a:solidFill>
                  <a:schemeClr val="bg1"/>
                </a:solidFill>
              </a:rPr>
              <a:t>19. Έκδοση Διάταξης για την επισήμανση  - συμπλήρωση της πραγματικής αοριστίας  </a:t>
            </a:r>
            <a:r>
              <a:rPr lang="en-US" sz="1700" b="1" spc="300" dirty="0">
                <a:solidFill>
                  <a:schemeClr val="bg1"/>
                </a:solidFill>
              </a:rPr>
              <a:t>I</a:t>
            </a:r>
            <a:endParaRPr lang="el-GR" sz="1700" b="1" spc="300" dirty="0">
              <a:solidFill>
                <a:schemeClr val="bg1"/>
              </a:solidFill>
            </a:endParaRPr>
          </a:p>
        </p:txBody>
      </p:sp>
      <p:graphicFrame>
        <p:nvGraphicFramePr>
          <p:cNvPr id="2" name="Πίνακας 1">
            <a:extLst>
              <a:ext uri="{FF2B5EF4-FFF2-40B4-BE49-F238E27FC236}">
                <a16:creationId xmlns:a16="http://schemas.microsoft.com/office/drawing/2014/main" id="{84F18AFD-E21F-AD70-95C0-D4215837E788}"/>
              </a:ext>
            </a:extLst>
          </p:cNvPr>
          <p:cNvGraphicFramePr>
            <a:graphicFrameLocks noGrp="1"/>
          </p:cNvGraphicFramePr>
          <p:nvPr>
            <p:extLst>
              <p:ext uri="{D42A27DB-BD31-4B8C-83A1-F6EECF244321}">
                <p14:modId xmlns:p14="http://schemas.microsoft.com/office/powerpoint/2010/main" val="3782865848"/>
              </p:ext>
            </p:extLst>
          </p:nvPr>
        </p:nvGraphicFramePr>
        <p:xfrm>
          <a:off x="15414" y="555526"/>
          <a:ext cx="8877065" cy="4587974"/>
        </p:xfrm>
        <a:graphic>
          <a:graphicData uri="http://schemas.openxmlformats.org/drawingml/2006/table">
            <a:tbl>
              <a:tblPr firstRow="1" bandRow="1">
                <a:tableStyleId>{5C22544A-7EE6-4342-B048-85BDC9FD1C3A}</a:tableStyleId>
              </a:tblPr>
              <a:tblGrid>
                <a:gridCol w="8877065">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Πραγματώνεται στην τακτική το καθήκον καθοδήγησης (236 ΚΠολΔ)</a:t>
                      </a:r>
                    </a:p>
                    <a:p>
                      <a:pPr marL="0" indent="0" algn="just">
                        <a:lnSpc>
                          <a:spcPct val="100000"/>
                        </a:lnSpc>
                        <a:buFont typeface="Wingdings" panose="05000000000000000000" pitchFamily="2" charset="2"/>
                        <a:buNone/>
                      </a:pPr>
                      <a:endParaRPr lang="el-GR" sz="1600" dirty="0">
                        <a:solidFill>
                          <a:schemeClr val="accent1">
                            <a:lumMod val="50000"/>
                          </a:schemeClr>
                        </a:solidFill>
                        <a:latin typeface="+mj-lt"/>
                      </a:endParaRP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graphicFrame>
        <p:nvGraphicFramePr>
          <p:cNvPr id="3" name="Πίνακας 2">
            <a:extLst>
              <a:ext uri="{FF2B5EF4-FFF2-40B4-BE49-F238E27FC236}">
                <a16:creationId xmlns:a16="http://schemas.microsoft.com/office/drawing/2014/main" id="{9CAF911A-50CC-6ADF-8BE4-1A81F63D198C}"/>
              </a:ext>
            </a:extLst>
          </p:cNvPr>
          <p:cNvGraphicFramePr>
            <a:graphicFrameLocks noGrp="1"/>
          </p:cNvGraphicFramePr>
          <p:nvPr>
            <p:extLst>
              <p:ext uri="{D42A27DB-BD31-4B8C-83A1-F6EECF244321}">
                <p14:modId xmlns:p14="http://schemas.microsoft.com/office/powerpoint/2010/main" val="31291559"/>
              </p:ext>
            </p:extLst>
          </p:nvPr>
        </p:nvGraphicFramePr>
        <p:xfrm>
          <a:off x="63767" y="920994"/>
          <a:ext cx="8496944" cy="822960"/>
        </p:xfrm>
        <a:graphic>
          <a:graphicData uri="http://schemas.openxmlformats.org/drawingml/2006/table">
            <a:tbl>
              <a:tblPr firstRow="1" bandRow="1">
                <a:tableStyleId>{5C22544A-7EE6-4342-B048-85BDC9FD1C3A}</a:tableStyleId>
              </a:tblPr>
              <a:tblGrid>
                <a:gridCol w="8496944">
                  <a:extLst>
                    <a:ext uri="{9D8B030D-6E8A-4147-A177-3AD203B41FA5}">
                      <a16:colId xmlns:a16="http://schemas.microsoft.com/office/drawing/2014/main" val="1115814106"/>
                    </a:ext>
                  </a:extLst>
                </a:gridCol>
              </a:tblGrid>
              <a:tr h="370840">
                <a:tc>
                  <a:txBody>
                    <a:bodyPr/>
                    <a:lstStyle/>
                    <a:p>
                      <a:pPr algn="ctr"/>
                      <a:r>
                        <a:rPr lang="el-GR" sz="1600" dirty="0">
                          <a:solidFill>
                            <a:schemeClr val="accent1">
                              <a:lumMod val="50000"/>
                            </a:schemeClr>
                          </a:solidFill>
                          <a:latin typeface="+mj-lt"/>
                        </a:rPr>
                        <a:t>Έκδοση Διάταξης περί επισήμανσης – συμπλήρωσης πραγματικής αοριστίας στη γνωστή προθεσμία των 30 ημερών από τη Χρέωση – Δεν θεσπίζεται υποχρέωση κοινοποίησης, αν και ενδείκνυται (ή και επιβάλλεται τελολογικά ! )</a:t>
                      </a:r>
                    </a:p>
                  </a:txBody>
                  <a:tcPr>
                    <a:solidFill>
                      <a:schemeClr val="bg2"/>
                    </a:solidFill>
                  </a:tcPr>
                </a:tc>
                <a:extLst>
                  <a:ext uri="{0D108BD9-81ED-4DB2-BD59-A6C34878D82A}">
                    <a16:rowId xmlns:a16="http://schemas.microsoft.com/office/drawing/2014/main" val="603074830"/>
                  </a:ext>
                </a:extLst>
              </a:tr>
            </a:tbl>
          </a:graphicData>
        </a:graphic>
      </p:graphicFrame>
      <p:graphicFrame>
        <p:nvGraphicFramePr>
          <p:cNvPr id="6" name="Πίνακας 5">
            <a:extLst>
              <a:ext uri="{FF2B5EF4-FFF2-40B4-BE49-F238E27FC236}">
                <a16:creationId xmlns:a16="http://schemas.microsoft.com/office/drawing/2014/main" id="{3C263522-AF84-7CD7-2D85-E2DE95044A93}"/>
              </a:ext>
            </a:extLst>
          </p:cNvPr>
          <p:cNvGraphicFramePr>
            <a:graphicFrameLocks noGrp="1"/>
          </p:cNvGraphicFramePr>
          <p:nvPr>
            <p:extLst>
              <p:ext uri="{D42A27DB-BD31-4B8C-83A1-F6EECF244321}">
                <p14:modId xmlns:p14="http://schemas.microsoft.com/office/powerpoint/2010/main" val="1546762815"/>
              </p:ext>
            </p:extLst>
          </p:nvPr>
        </p:nvGraphicFramePr>
        <p:xfrm>
          <a:off x="4072264" y="2012040"/>
          <a:ext cx="4459360" cy="350245"/>
        </p:xfrm>
        <a:graphic>
          <a:graphicData uri="http://schemas.openxmlformats.org/drawingml/2006/table">
            <a:tbl>
              <a:tblPr firstRow="1" bandRow="1">
                <a:tableStyleId>{5C22544A-7EE6-4342-B048-85BDC9FD1C3A}</a:tableStyleId>
              </a:tblPr>
              <a:tblGrid>
                <a:gridCol w="4459360">
                  <a:extLst>
                    <a:ext uri="{9D8B030D-6E8A-4147-A177-3AD203B41FA5}">
                      <a16:colId xmlns:a16="http://schemas.microsoft.com/office/drawing/2014/main" val="3674285015"/>
                    </a:ext>
                  </a:extLst>
                </a:gridCol>
              </a:tblGrid>
              <a:tr h="350245">
                <a:tc>
                  <a:txBody>
                    <a:bodyPr/>
                    <a:lstStyle/>
                    <a:p>
                      <a:r>
                        <a:rPr lang="el-GR" sz="1600" dirty="0">
                          <a:solidFill>
                            <a:srgbClr val="0070C0"/>
                          </a:solidFill>
                          <a:latin typeface="+mj-lt"/>
                        </a:rPr>
                        <a:t>Ο ενάγων δεν προβάλλει αντιρρήσεις και …</a:t>
                      </a:r>
                    </a:p>
                  </a:txBody>
                  <a:tcPr>
                    <a:solidFill>
                      <a:schemeClr val="accent5">
                        <a:lumMod val="40000"/>
                        <a:lumOff val="60000"/>
                      </a:schemeClr>
                    </a:solidFill>
                  </a:tcPr>
                </a:tc>
                <a:extLst>
                  <a:ext uri="{0D108BD9-81ED-4DB2-BD59-A6C34878D82A}">
                    <a16:rowId xmlns:a16="http://schemas.microsoft.com/office/drawing/2014/main" val="1958661354"/>
                  </a:ext>
                </a:extLst>
              </a:tr>
            </a:tbl>
          </a:graphicData>
        </a:graphic>
      </p:graphicFrame>
      <p:cxnSp>
        <p:nvCxnSpPr>
          <p:cNvPr id="8" name="Ευθύγραμμο βέλος σύνδεσης 7">
            <a:extLst>
              <a:ext uri="{FF2B5EF4-FFF2-40B4-BE49-F238E27FC236}">
                <a16:creationId xmlns:a16="http://schemas.microsoft.com/office/drawing/2014/main" id="{0122C375-22CB-1161-5009-E0EAD91D472B}"/>
              </a:ext>
            </a:extLst>
          </p:cNvPr>
          <p:cNvCxnSpPr/>
          <p:nvPr/>
        </p:nvCxnSpPr>
        <p:spPr>
          <a:xfrm flipH="1">
            <a:off x="2483770" y="1779214"/>
            <a:ext cx="1512168" cy="140960"/>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Ευθύγραμμο βέλος σύνδεσης 9">
            <a:extLst>
              <a:ext uri="{FF2B5EF4-FFF2-40B4-BE49-F238E27FC236}">
                <a16:creationId xmlns:a16="http://schemas.microsoft.com/office/drawing/2014/main" id="{14EE3EF4-A4C1-79A4-4934-70A735D874CB}"/>
              </a:ext>
            </a:extLst>
          </p:cNvPr>
          <p:cNvCxnSpPr>
            <a:cxnSpLocks/>
          </p:cNvCxnSpPr>
          <p:nvPr/>
        </p:nvCxnSpPr>
        <p:spPr>
          <a:xfrm>
            <a:off x="4013692" y="1765963"/>
            <a:ext cx="1998468" cy="122236"/>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Ευθύγραμμο βέλος σύνδεσης 12">
            <a:extLst>
              <a:ext uri="{FF2B5EF4-FFF2-40B4-BE49-F238E27FC236}">
                <a16:creationId xmlns:a16="http://schemas.microsoft.com/office/drawing/2014/main" id="{4B7EE39C-9AC1-91D9-F2FB-A338E0CB7157}"/>
              </a:ext>
            </a:extLst>
          </p:cNvPr>
          <p:cNvCxnSpPr>
            <a:cxnSpLocks/>
          </p:cNvCxnSpPr>
          <p:nvPr/>
        </p:nvCxnSpPr>
        <p:spPr>
          <a:xfrm flipH="1">
            <a:off x="3995938" y="2362285"/>
            <a:ext cx="2160238" cy="569505"/>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Ευθύγραμμο βέλος σύνδεσης 14">
            <a:extLst>
              <a:ext uri="{FF2B5EF4-FFF2-40B4-BE49-F238E27FC236}">
                <a16:creationId xmlns:a16="http://schemas.microsoft.com/office/drawing/2014/main" id="{8D3B2319-16B0-6784-560D-F6A1155B5C63}"/>
              </a:ext>
            </a:extLst>
          </p:cNvPr>
          <p:cNvCxnSpPr>
            <a:cxnSpLocks/>
          </p:cNvCxnSpPr>
          <p:nvPr/>
        </p:nvCxnSpPr>
        <p:spPr>
          <a:xfrm>
            <a:off x="1043608" y="2782880"/>
            <a:ext cx="0" cy="263196"/>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6" name="Πίνακας 15">
            <a:extLst>
              <a:ext uri="{FF2B5EF4-FFF2-40B4-BE49-F238E27FC236}">
                <a16:creationId xmlns:a16="http://schemas.microsoft.com/office/drawing/2014/main" id="{C8BEE214-8B3B-780F-3E61-D55A36A20B01}"/>
              </a:ext>
            </a:extLst>
          </p:cNvPr>
          <p:cNvGraphicFramePr>
            <a:graphicFrameLocks noGrp="1"/>
          </p:cNvGraphicFramePr>
          <p:nvPr>
            <p:extLst>
              <p:ext uri="{D42A27DB-BD31-4B8C-83A1-F6EECF244321}">
                <p14:modId xmlns:p14="http://schemas.microsoft.com/office/powerpoint/2010/main" val="3075521471"/>
              </p:ext>
            </p:extLst>
          </p:nvPr>
        </p:nvGraphicFramePr>
        <p:xfrm>
          <a:off x="65594" y="2005640"/>
          <a:ext cx="3893570" cy="777240"/>
        </p:xfrm>
        <a:graphic>
          <a:graphicData uri="http://schemas.openxmlformats.org/drawingml/2006/table">
            <a:tbl>
              <a:tblPr firstRow="1" bandRow="1">
                <a:tableStyleId>{5C22544A-7EE6-4342-B048-85BDC9FD1C3A}</a:tableStyleId>
              </a:tblPr>
              <a:tblGrid>
                <a:gridCol w="3893570">
                  <a:extLst>
                    <a:ext uri="{9D8B030D-6E8A-4147-A177-3AD203B41FA5}">
                      <a16:colId xmlns:a16="http://schemas.microsoft.com/office/drawing/2014/main" val="3674285015"/>
                    </a:ext>
                  </a:extLst>
                </a:gridCol>
              </a:tblGrid>
              <a:tr h="640309">
                <a:tc>
                  <a:txBody>
                    <a:bodyPr/>
                    <a:lstStyle/>
                    <a:p>
                      <a:r>
                        <a:rPr lang="el-GR" sz="1500" dirty="0">
                          <a:solidFill>
                            <a:srgbClr val="002060"/>
                          </a:solidFill>
                          <a:latin typeface="+mj-lt"/>
                        </a:rPr>
                        <a:t>Ο ενάγων προβάλλει αντιρρήσεις σε 5 ημέρες από έκδοση – Ερμηνευτικά : Υπαγωγή στην πρώτη περίπτωση </a:t>
                      </a:r>
                      <a:r>
                        <a:rPr lang="el-GR" sz="1500" dirty="0" err="1">
                          <a:solidFill>
                            <a:srgbClr val="002060"/>
                          </a:solidFill>
                          <a:latin typeface="+mj-lt"/>
                        </a:rPr>
                        <a:t>απρδκτ</a:t>
                      </a:r>
                      <a:endParaRPr lang="el-GR" sz="1500" dirty="0">
                        <a:solidFill>
                          <a:schemeClr val="accent1">
                            <a:lumMod val="50000"/>
                          </a:schemeClr>
                        </a:solidFill>
                        <a:latin typeface="+mj-lt"/>
                      </a:endParaRPr>
                    </a:p>
                  </a:txBody>
                  <a:tcPr>
                    <a:solidFill>
                      <a:schemeClr val="accent5">
                        <a:lumMod val="40000"/>
                        <a:lumOff val="60000"/>
                      </a:schemeClr>
                    </a:solidFill>
                  </a:tcPr>
                </a:tc>
                <a:extLst>
                  <a:ext uri="{0D108BD9-81ED-4DB2-BD59-A6C34878D82A}">
                    <a16:rowId xmlns:a16="http://schemas.microsoft.com/office/drawing/2014/main" val="1958661354"/>
                  </a:ext>
                </a:extLst>
              </a:tr>
            </a:tbl>
          </a:graphicData>
        </a:graphic>
      </p:graphicFrame>
      <p:graphicFrame>
        <p:nvGraphicFramePr>
          <p:cNvPr id="17" name="Πίνακας 16">
            <a:extLst>
              <a:ext uri="{FF2B5EF4-FFF2-40B4-BE49-F238E27FC236}">
                <a16:creationId xmlns:a16="http://schemas.microsoft.com/office/drawing/2014/main" id="{6B8825FF-14C0-4C2C-9D82-180E232C7FB3}"/>
              </a:ext>
            </a:extLst>
          </p:cNvPr>
          <p:cNvGraphicFramePr>
            <a:graphicFrameLocks noGrp="1"/>
          </p:cNvGraphicFramePr>
          <p:nvPr>
            <p:extLst>
              <p:ext uri="{D42A27DB-BD31-4B8C-83A1-F6EECF244321}">
                <p14:modId xmlns:p14="http://schemas.microsoft.com/office/powerpoint/2010/main" val="3660800278"/>
              </p:ext>
            </p:extLst>
          </p:nvPr>
        </p:nvGraphicFramePr>
        <p:xfrm>
          <a:off x="101241" y="3098682"/>
          <a:ext cx="1426022" cy="1921340"/>
        </p:xfrm>
        <a:graphic>
          <a:graphicData uri="http://schemas.openxmlformats.org/drawingml/2006/table">
            <a:tbl>
              <a:tblPr firstRow="1" bandRow="1">
                <a:tableStyleId>{5C22544A-7EE6-4342-B048-85BDC9FD1C3A}</a:tableStyleId>
              </a:tblPr>
              <a:tblGrid>
                <a:gridCol w="1426022">
                  <a:extLst>
                    <a:ext uri="{9D8B030D-6E8A-4147-A177-3AD203B41FA5}">
                      <a16:colId xmlns:a16="http://schemas.microsoft.com/office/drawing/2014/main" val="3674285015"/>
                    </a:ext>
                  </a:extLst>
                </a:gridCol>
              </a:tblGrid>
              <a:tr h="1921340">
                <a:tc>
                  <a:txBody>
                    <a:bodyPr/>
                    <a:lstStyle/>
                    <a:p>
                      <a:r>
                        <a:rPr lang="el-GR" sz="1500" dirty="0">
                          <a:solidFill>
                            <a:srgbClr val="002060"/>
                          </a:solidFill>
                          <a:latin typeface="+mj-lt"/>
                        </a:rPr>
                        <a:t>Το Δικαστήριο θα εκδώσει απόφαση μετά από τη συζήτηση της αγωγής στη δικάσιμο</a:t>
                      </a:r>
                    </a:p>
                  </a:txBody>
                  <a:tcPr>
                    <a:solidFill>
                      <a:schemeClr val="accent5">
                        <a:lumMod val="60000"/>
                        <a:lumOff val="40000"/>
                      </a:schemeClr>
                    </a:solidFill>
                  </a:tcPr>
                </a:tc>
                <a:extLst>
                  <a:ext uri="{0D108BD9-81ED-4DB2-BD59-A6C34878D82A}">
                    <a16:rowId xmlns:a16="http://schemas.microsoft.com/office/drawing/2014/main" val="1958661354"/>
                  </a:ext>
                </a:extLst>
              </a:tr>
            </a:tbl>
          </a:graphicData>
        </a:graphic>
      </p:graphicFrame>
      <p:graphicFrame>
        <p:nvGraphicFramePr>
          <p:cNvPr id="18" name="Πίνακας 17">
            <a:extLst>
              <a:ext uri="{FF2B5EF4-FFF2-40B4-BE49-F238E27FC236}">
                <a16:creationId xmlns:a16="http://schemas.microsoft.com/office/drawing/2014/main" id="{A0EE8805-8210-5C8E-AA4E-1CE7FCEB1B4F}"/>
              </a:ext>
            </a:extLst>
          </p:cNvPr>
          <p:cNvGraphicFramePr>
            <a:graphicFrameLocks noGrp="1"/>
          </p:cNvGraphicFramePr>
          <p:nvPr>
            <p:extLst>
              <p:ext uri="{D42A27DB-BD31-4B8C-83A1-F6EECF244321}">
                <p14:modId xmlns:p14="http://schemas.microsoft.com/office/powerpoint/2010/main" val="1199389639"/>
              </p:ext>
            </p:extLst>
          </p:nvPr>
        </p:nvGraphicFramePr>
        <p:xfrm>
          <a:off x="1613090" y="2986312"/>
          <a:ext cx="4399068" cy="2072640"/>
        </p:xfrm>
        <a:graphic>
          <a:graphicData uri="http://schemas.openxmlformats.org/drawingml/2006/table">
            <a:tbl>
              <a:tblPr firstRow="1" bandRow="1">
                <a:tableStyleId>{5C22544A-7EE6-4342-B048-85BDC9FD1C3A}</a:tableStyleId>
              </a:tblPr>
              <a:tblGrid>
                <a:gridCol w="4399068">
                  <a:extLst>
                    <a:ext uri="{9D8B030D-6E8A-4147-A177-3AD203B41FA5}">
                      <a16:colId xmlns:a16="http://schemas.microsoft.com/office/drawing/2014/main" val="3674285015"/>
                    </a:ext>
                  </a:extLst>
                </a:gridCol>
              </a:tblGrid>
              <a:tr h="1969056">
                <a:tc>
                  <a:txBody>
                    <a:bodyPr/>
                    <a:lstStyle/>
                    <a:p>
                      <a:pPr marL="342900" indent="-342900">
                        <a:buAutoNum type="arabicPeriod"/>
                      </a:pPr>
                      <a:r>
                        <a:rPr lang="el-GR" sz="1450" dirty="0">
                          <a:solidFill>
                            <a:srgbClr val="0070C0"/>
                          </a:solidFill>
                          <a:latin typeface="+mj-lt"/>
                        </a:rPr>
                        <a:t>Συμπληρώνει την αγωγή μέχρι 10 ημέρες πριν τη συζήτηση</a:t>
                      </a:r>
                      <a:r>
                        <a:rPr lang="el-GR" sz="1450" dirty="0">
                          <a:solidFill>
                            <a:schemeClr val="accent1">
                              <a:lumMod val="50000"/>
                            </a:schemeClr>
                          </a:solidFill>
                          <a:latin typeface="+mj-lt"/>
                        </a:rPr>
                        <a:t> </a:t>
                      </a:r>
                    </a:p>
                    <a:p>
                      <a:pPr marL="342900" indent="-342900">
                        <a:buAutoNum type="arabicPeriod"/>
                      </a:pPr>
                      <a:r>
                        <a:rPr lang="el-GR" sz="1450" dirty="0">
                          <a:solidFill>
                            <a:srgbClr val="002060"/>
                          </a:solidFill>
                          <a:latin typeface="+mj-lt"/>
                        </a:rPr>
                        <a:t>Ο εναγόμενος προβάλλει τους ισχυρισμούς του με προσθήκη 269 παρ. 3 </a:t>
                      </a:r>
                      <a:r>
                        <a:rPr lang="el-GR" sz="1450" dirty="0">
                          <a:solidFill>
                            <a:schemeClr val="accent1">
                              <a:lumMod val="50000"/>
                            </a:schemeClr>
                          </a:solidFill>
                          <a:latin typeface="+mj-lt"/>
                        </a:rPr>
                        <a:t>: Ορθότερα </a:t>
                      </a:r>
                      <a:r>
                        <a:rPr lang="el-GR" sz="1450" dirty="0">
                          <a:solidFill>
                            <a:srgbClr val="002060"/>
                          </a:solidFill>
                          <a:latin typeface="+mj-lt"/>
                        </a:rPr>
                        <a:t>μέχρι τη συζήτηση </a:t>
                      </a:r>
                      <a:r>
                        <a:rPr lang="el-GR" sz="1450" dirty="0">
                          <a:solidFill>
                            <a:schemeClr val="accent1">
                              <a:lumMod val="50000"/>
                            </a:schemeClr>
                          </a:solidFill>
                          <a:latin typeface="+mj-lt"/>
                        </a:rPr>
                        <a:t>(όχι στις 5 εργάσιμες μετά – αμφ.)</a:t>
                      </a:r>
                    </a:p>
                    <a:p>
                      <a:pPr marL="342900" indent="-342900">
                        <a:buAutoNum type="arabicPeriod"/>
                      </a:pPr>
                      <a:r>
                        <a:rPr lang="el-GR" sz="1500" dirty="0">
                          <a:solidFill>
                            <a:schemeClr val="accent1">
                              <a:lumMod val="50000"/>
                            </a:schemeClr>
                          </a:solidFill>
                          <a:latin typeface="+mj-lt"/>
                        </a:rPr>
                        <a:t>Το Δικαστήριο </a:t>
                      </a:r>
                      <a:r>
                        <a:rPr lang="el-GR" sz="1500" dirty="0">
                          <a:solidFill>
                            <a:srgbClr val="002060"/>
                          </a:solidFill>
                          <a:latin typeface="+mj-lt"/>
                        </a:rPr>
                        <a:t>συζητά την υπόθεση</a:t>
                      </a:r>
                      <a:r>
                        <a:rPr lang="el-GR" sz="1500" dirty="0">
                          <a:solidFill>
                            <a:schemeClr val="accent1">
                              <a:lumMod val="50000"/>
                            </a:schemeClr>
                          </a:solidFill>
                          <a:latin typeface="+mj-lt"/>
                        </a:rPr>
                        <a:t> στη δικάσιμο </a:t>
                      </a:r>
                      <a:r>
                        <a:rPr lang="el-GR" sz="1300" dirty="0">
                          <a:solidFill>
                            <a:schemeClr val="accent1">
                              <a:lumMod val="50000"/>
                            </a:schemeClr>
                          </a:solidFill>
                          <a:latin typeface="+mj-lt"/>
                        </a:rPr>
                        <a:t>(: έστω και τυπική Σ/ση ;)</a:t>
                      </a:r>
                      <a:r>
                        <a:rPr lang="el-GR" sz="1500" dirty="0">
                          <a:solidFill>
                            <a:schemeClr val="accent1">
                              <a:lumMod val="50000"/>
                            </a:schemeClr>
                          </a:solidFill>
                          <a:latin typeface="+mj-lt"/>
                        </a:rPr>
                        <a:t> και </a:t>
                      </a:r>
                      <a:r>
                        <a:rPr lang="el-GR" sz="1300" dirty="0">
                          <a:solidFill>
                            <a:schemeClr val="accent1">
                              <a:lumMod val="50000"/>
                            </a:schemeClr>
                          </a:solidFill>
                          <a:latin typeface="+mj-lt"/>
                        </a:rPr>
                        <a:t>εκδίδει απόφαση</a:t>
                      </a:r>
                    </a:p>
                  </a:txBody>
                  <a:tcPr>
                    <a:solidFill>
                      <a:schemeClr val="accent5">
                        <a:lumMod val="20000"/>
                        <a:lumOff val="80000"/>
                      </a:schemeClr>
                    </a:solidFill>
                  </a:tcPr>
                </a:tc>
                <a:extLst>
                  <a:ext uri="{0D108BD9-81ED-4DB2-BD59-A6C34878D82A}">
                    <a16:rowId xmlns:a16="http://schemas.microsoft.com/office/drawing/2014/main" val="1958661354"/>
                  </a:ext>
                </a:extLst>
              </a:tr>
            </a:tbl>
          </a:graphicData>
        </a:graphic>
      </p:graphicFrame>
      <p:cxnSp>
        <p:nvCxnSpPr>
          <p:cNvPr id="7" name="Ευθύγραμμο βέλος σύνδεσης 6">
            <a:extLst>
              <a:ext uri="{FF2B5EF4-FFF2-40B4-BE49-F238E27FC236}">
                <a16:creationId xmlns:a16="http://schemas.microsoft.com/office/drawing/2014/main" id="{436C571F-5184-E927-6E3A-BA8D549925DE}"/>
              </a:ext>
            </a:extLst>
          </p:cNvPr>
          <p:cNvCxnSpPr>
            <a:cxnSpLocks/>
          </p:cNvCxnSpPr>
          <p:nvPr/>
        </p:nvCxnSpPr>
        <p:spPr>
          <a:xfrm>
            <a:off x="6156176" y="2362285"/>
            <a:ext cx="1008112" cy="132430"/>
          </a:xfrm>
          <a:prstGeom prst="straightConnector1">
            <a:avLst/>
          </a:prstGeom>
          <a:ln>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9" name="Πίνακας 18">
            <a:extLst>
              <a:ext uri="{FF2B5EF4-FFF2-40B4-BE49-F238E27FC236}">
                <a16:creationId xmlns:a16="http://schemas.microsoft.com/office/drawing/2014/main" id="{6105EDE2-A3E1-F9A9-6E97-60A209846F31}"/>
              </a:ext>
            </a:extLst>
          </p:cNvPr>
          <p:cNvGraphicFramePr>
            <a:graphicFrameLocks noGrp="1"/>
          </p:cNvGraphicFramePr>
          <p:nvPr>
            <p:extLst>
              <p:ext uri="{D42A27DB-BD31-4B8C-83A1-F6EECF244321}">
                <p14:modId xmlns:p14="http://schemas.microsoft.com/office/powerpoint/2010/main" val="687355339"/>
              </p:ext>
            </p:extLst>
          </p:nvPr>
        </p:nvGraphicFramePr>
        <p:xfrm>
          <a:off x="6109202" y="2597692"/>
          <a:ext cx="2715085" cy="2448272"/>
        </p:xfrm>
        <a:graphic>
          <a:graphicData uri="http://schemas.openxmlformats.org/drawingml/2006/table">
            <a:tbl>
              <a:tblPr firstRow="1" bandRow="1">
                <a:tableStyleId>{5C22544A-7EE6-4342-B048-85BDC9FD1C3A}</a:tableStyleId>
              </a:tblPr>
              <a:tblGrid>
                <a:gridCol w="2715085">
                  <a:extLst>
                    <a:ext uri="{9D8B030D-6E8A-4147-A177-3AD203B41FA5}">
                      <a16:colId xmlns:a16="http://schemas.microsoft.com/office/drawing/2014/main" val="4290914365"/>
                    </a:ext>
                  </a:extLst>
                </a:gridCol>
              </a:tblGrid>
              <a:tr h="2448272">
                <a:tc>
                  <a:txBody>
                    <a:bodyPr/>
                    <a:lstStyle/>
                    <a:p>
                      <a:pPr marL="342900" indent="-342900">
                        <a:buAutoNum type="arabicPeriod"/>
                      </a:pPr>
                      <a:r>
                        <a:rPr lang="el-GR" sz="1500" dirty="0">
                          <a:solidFill>
                            <a:srgbClr val="0070C0"/>
                          </a:solidFill>
                          <a:latin typeface="+mj-lt"/>
                        </a:rPr>
                        <a:t>Δεν συμπληρώνει την αγωγή </a:t>
                      </a:r>
                      <a:r>
                        <a:rPr lang="el-GR" sz="1500" u="sng" dirty="0">
                          <a:solidFill>
                            <a:srgbClr val="0070C0"/>
                          </a:solidFill>
                          <a:latin typeface="+mj-lt"/>
                        </a:rPr>
                        <a:t>στην προθεσμία</a:t>
                      </a:r>
                    </a:p>
                    <a:p>
                      <a:pPr marL="342900" indent="-342900">
                        <a:buAutoNum type="arabicPeriod"/>
                      </a:pPr>
                      <a:r>
                        <a:rPr lang="el-GR" sz="1500" dirty="0">
                          <a:solidFill>
                            <a:schemeClr val="accent1">
                              <a:lumMod val="50000"/>
                            </a:schemeClr>
                          </a:solidFill>
                          <a:latin typeface="+mj-lt"/>
                        </a:rPr>
                        <a:t>Η υπόθεση διαγράφεται, η δίκη καταργείται --- </a:t>
                      </a:r>
                      <a:r>
                        <a:rPr lang="el-GR" sz="1500" dirty="0">
                          <a:solidFill>
                            <a:srgbClr val="002060"/>
                          </a:solidFill>
                          <a:latin typeface="+mj-lt"/>
                        </a:rPr>
                        <a:t>Σαν παραίτηση από το δικόγραφο</a:t>
                      </a:r>
                    </a:p>
                    <a:p>
                      <a:pPr marL="342900" indent="-342900">
                        <a:buAutoNum type="arabicPeriod"/>
                      </a:pPr>
                      <a:r>
                        <a:rPr lang="el-GR" sz="1500" dirty="0">
                          <a:solidFill>
                            <a:srgbClr val="00B050"/>
                          </a:solidFill>
                          <a:latin typeface="+mj-lt"/>
                        </a:rPr>
                        <a:t>Εδώ η επικύρωση γίνεται 10 ημ. πριν τη συζήτηση όμως !!!</a:t>
                      </a:r>
                    </a:p>
                    <a:p>
                      <a:pPr marL="342900" indent="-342900">
                        <a:buAutoNum type="arabicPeriod"/>
                      </a:pPr>
                      <a:r>
                        <a:rPr lang="el-GR" sz="1500" dirty="0">
                          <a:solidFill>
                            <a:srgbClr val="002060"/>
                          </a:solidFill>
                          <a:latin typeface="+mj-lt"/>
                        </a:rPr>
                        <a:t>Απόσυρση από πινάκιο</a:t>
                      </a:r>
                    </a:p>
                  </a:txBody>
                  <a:tcPr>
                    <a:solidFill>
                      <a:schemeClr val="accent5">
                        <a:lumMod val="20000"/>
                        <a:lumOff val="80000"/>
                      </a:schemeClr>
                    </a:solidFill>
                  </a:tcPr>
                </a:tc>
                <a:extLst>
                  <a:ext uri="{0D108BD9-81ED-4DB2-BD59-A6C34878D82A}">
                    <a16:rowId xmlns:a16="http://schemas.microsoft.com/office/drawing/2014/main" val="3965562940"/>
                  </a:ext>
                </a:extLst>
              </a:tr>
            </a:tbl>
          </a:graphicData>
        </a:graphic>
      </p:graphicFrame>
    </p:spTree>
    <p:extLst>
      <p:ext uri="{BB962C8B-B14F-4D97-AF65-F5344CB8AC3E}">
        <p14:creationId xmlns:p14="http://schemas.microsoft.com/office/powerpoint/2010/main" val="24097012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2E2A8-598B-35A7-CD26-9468AAE154B2}"/>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3E23C853-DC53-898C-6B96-64AE0F19DEE7}"/>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20. Έκδοση Διάταξης για την επισήμανση  - συμπλήρωση της πραγματικής αοριστίας  </a:t>
            </a:r>
            <a:r>
              <a:rPr lang="en-US" sz="1700" b="1" spc="300" dirty="0">
                <a:solidFill>
                  <a:schemeClr val="bg1"/>
                </a:solidFill>
              </a:rPr>
              <a:t>I</a:t>
            </a:r>
            <a:r>
              <a:rPr lang="el-GR" sz="1700" b="1" spc="300" dirty="0">
                <a:solidFill>
                  <a:schemeClr val="bg1"/>
                </a:solidFill>
              </a:rPr>
              <a:t>Ι</a:t>
            </a:r>
          </a:p>
        </p:txBody>
      </p:sp>
      <p:graphicFrame>
        <p:nvGraphicFramePr>
          <p:cNvPr id="2" name="Πίνακας 1">
            <a:extLst>
              <a:ext uri="{FF2B5EF4-FFF2-40B4-BE49-F238E27FC236}">
                <a16:creationId xmlns:a16="http://schemas.microsoft.com/office/drawing/2014/main" id="{CDD8C650-015A-34BA-0E99-748F02BC4CC8}"/>
              </a:ext>
            </a:extLst>
          </p:cNvPr>
          <p:cNvGraphicFramePr>
            <a:graphicFrameLocks noGrp="1"/>
          </p:cNvGraphicFramePr>
          <p:nvPr>
            <p:extLst>
              <p:ext uri="{D42A27DB-BD31-4B8C-83A1-F6EECF244321}">
                <p14:modId xmlns:p14="http://schemas.microsoft.com/office/powerpoint/2010/main" val="430788386"/>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rgbClr val="C00000"/>
                          </a:solidFill>
                          <a:latin typeface="+mj-lt"/>
                        </a:rPr>
                        <a:t> ΖΗΤΗΜΑΤΑ – ΕΠΙΣΗΜΑΝΣΕΙΣ : </a:t>
                      </a:r>
                    </a:p>
                    <a:p>
                      <a:pPr marL="0" indent="0" algn="just">
                        <a:lnSpc>
                          <a:spcPct val="100000"/>
                        </a:lnSpc>
                        <a:buFont typeface="Wingdings" panose="05000000000000000000" pitchFamily="2" charset="2"/>
                        <a:buNone/>
                      </a:pPr>
                      <a:endParaRPr lang="el-GR" sz="1600" dirty="0">
                        <a:solidFill>
                          <a:srgbClr val="C00000"/>
                        </a:solidFill>
                        <a:latin typeface="+mj-lt"/>
                      </a:endParaRPr>
                    </a:p>
                    <a:p>
                      <a:pPr marL="700088" indent="-342900" algn="just">
                        <a:lnSpc>
                          <a:spcPct val="100000"/>
                        </a:lnSpc>
                        <a:buFont typeface="+mj-lt"/>
                        <a:buAutoNum type="arabicPeriod"/>
                      </a:pPr>
                      <a:r>
                        <a:rPr lang="el-GR" sz="1600" dirty="0">
                          <a:solidFill>
                            <a:srgbClr val="002060"/>
                          </a:solidFill>
                          <a:latin typeface="+mj-lt"/>
                        </a:rPr>
                        <a:t>Μόνο συμπλήρωση του ορισμένου</a:t>
                      </a:r>
                      <a:r>
                        <a:rPr lang="el-GR" sz="1600" dirty="0">
                          <a:solidFill>
                            <a:schemeClr val="accent1">
                              <a:lumMod val="50000"/>
                            </a:schemeClr>
                          </a:solidFill>
                          <a:latin typeface="+mj-lt"/>
                        </a:rPr>
                        <a:t>, όχι προσκόμιση νέων αποδεικτικών μέσων </a:t>
                      </a:r>
                    </a:p>
                    <a:p>
                      <a:pPr marL="700088" indent="-342900" algn="just">
                        <a:lnSpc>
                          <a:spcPct val="100000"/>
                        </a:lnSpc>
                        <a:buFont typeface="+mj-lt"/>
                        <a:buAutoNum type="arabicPeriod"/>
                      </a:pPr>
                      <a:r>
                        <a:rPr lang="el-GR" sz="1600" dirty="0">
                          <a:solidFill>
                            <a:srgbClr val="002060"/>
                          </a:solidFill>
                          <a:latin typeface="+mj-lt"/>
                        </a:rPr>
                        <a:t>Στον εναγόμενο δεν προσφέρεται η δυνατότητα συμπλήρωσης</a:t>
                      </a:r>
                      <a:r>
                        <a:rPr lang="el-GR" sz="1600" dirty="0">
                          <a:solidFill>
                            <a:schemeClr val="accent1">
                              <a:lumMod val="50000"/>
                            </a:schemeClr>
                          </a:solidFill>
                          <a:latin typeface="+mj-lt"/>
                        </a:rPr>
                        <a:t> της αόριστης ένστασής του, καθ’ υπόδειξη : Προβληματισμοί – Ισότητα διαδίκων – </a:t>
                      </a:r>
                      <a:r>
                        <a:rPr lang="el-GR" sz="1600" dirty="0">
                          <a:solidFill>
                            <a:srgbClr val="00B050"/>
                          </a:solidFill>
                          <a:latin typeface="+mj-lt"/>
                        </a:rPr>
                        <a:t>Ασυμμετρία στην άσκηση του καθοδηγητικού καθήκοντος</a:t>
                      </a:r>
                      <a:r>
                        <a:rPr lang="el-GR" sz="1600" dirty="0">
                          <a:solidFill>
                            <a:schemeClr val="accent1">
                              <a:lumMod val="50000"/>
                            </a:schemeClr>
                          </a:solidFill>
                          <a:latin typeface="+mj-lt"/>
                        </a:rPr>
                        <a:t> </a:t>
                      </a:r>
                      <a:r>
                        <a:rPr lang="en-US" sz="1600" dirty="0">
                          <a:solidFill>
                            <a:schemeClr val="accent1">
                              <a:lumMod val="50000"/>
                            </a:schemeClr>
                          </a:solidFill>
                          <a:latin typeface="+mj-lt"/>
                        </a:rPr>
                        <a:t>– </a:t>
                      </a:r>
                      <a:r>
                        <a:rPr lang="el-GR" sz="1600" dirty="0">
                          <a:solidFill>
                            <a:schemeClr val="accent1">
                              <a:lumMod val="50000"/>
                            </a:schemeClr>
                          </a:solidFill>
                          <a:latin typeface="+mj-lt"/>
                        </a:rPr>
                        <a:t>Ερμηνευτική επέκταση ; </a:t>
                      </a:r>
                    </a:p>
                    <a:p>
                      <a:pPr marL="700088" indent="-342900" algn="just">
                        <a:lnSpc>
                          <a:spcPct val="100000"/>
                        </a:lnSpc>
                        <a:buFont typeface="+mj-lt"/>
                        <a:buAutoNum type="arabicPeriod"/>
                      </a:pPr>
                      <a:r>
                        <a:rPr lang="el-GR" sz="1600" dirty="0">
                          <a:solidFill>
                            <a:srgbClr val="002060"/>
                          </a:solidFill>
                          <a:latin typeface="+mj-lt"/>
                        </a:rPr>
                        <a:t>Η επικύρωση της Διάταξης συμβαίνει μετά την πάροδο της 10ης πριν τη συζήτηση ημέρας, επί μη συμπλήρωσης της αγωγής</a:t>
                      </a:r>
                    </a:p>
                    <a:p>
                      <a:pPr marL="700088" indent="-342900" algn="just">
                        <a:lnSpc>
                          <a:spcPct val="100000"/>
                        </a:lnSpc>
                        <a:buFont typeface="+mj-lt"/>
                        <a:buAutoNum type="arabicPeriod"/>
                      </a:pPr>
                      <a:r>
                        <a:rPr lang="el-GR" sz="1600" dirty="0">
                          <a:solidFill>
                            <a:srgbClr val="00B050"/>
                          </a:solidFill>
                          <a:latin typeface="+mj-lt"/>
                        </a:rPr>
                        <a:t>Η πραγματική αοριστία μπορεί να αφορά</a:t>
                      </a:r>
                      <a:r>
                        <a:rPr lang="el-GR" sz="1600" dirty="0">
                          <a:solidFill>
                            <a:schemeClr val="accent1">
                              <a:lumMod val="50000"/>
                            </a:schemeClr>
                          </a:solidFill>
                          <a:latin typeface="+mj-lt"/>
                        </a:rPr>
                        <a:t> όχι μόνο στην ίδια την ιστορική βάση, επί της οποίας ερείδονται τα αιτήματα, αλλά </a:t>
                      </a:r>
                      <a:r>
                        <a:rPr lang="el-GR" sz="1600" dirty="0">
                          <a:solidFill>
                            <a:srgbClr val="00B050"/>
                          </a:solidFill>
                          <a:latin typeface="+mj-lt"/>
                        </a:rPr>
                        <a:t>και εν έκαστο των αιτημάτων :</a:t>
                      </a:r>
                      <a:r>
                        <a:rPr lang="el-GR" sz="1600" dirty="0">
                          <a:solidFill>
                            <a:schemeClr val="accent1">
                              <a:lumMod val="50000"/>
                            </a:schemeClr>
                          </a:solidFill>
                          <a:latin typeface="+mj-lt"/>
                        </a:rPr>
                        <a:t> </a:t>
                      </a:r>
                      <a:r>
                        <a:rPr lang="el-GR" sz="1600" dirty="0">
                          <a:solidFill>
                            <a:srgbClr val="00B050"/>
                          </a:solidFill>
                          <a:latin typeface="+mj-lt"/>
                        </a:rPr>
                        <a:t>ΕΛΕΓΧΟΣ τότε ΔΥΣΧΕΡΗΣ</a:t>
                      </a:r>
                    </a:p>
                    <a:p>
                      <a:pPr marL="700088" indent="-342900" algn="just">
                        <a:lnSpc>
                          <a:spcPct val="100000"/>
                        </a:lnSpc>
                        <a:buFont typeface="+mj-lt"/>
                        <a:buAutoNum type="arabicPeriod"/>
                      </a:pPr>
                      <a:r>
                        <a:rPr lang="el-GR" sz="1600" dirty="0">
                          <a:solidFill>
                            <a:srgbClr val="002060"/>
                          </a:solidFill>
                          <a:latin typeface="+mj-lt"/>
                        </a:rPr>
                        <a:t>Μπορεί αυτοβούλως ο ενάγων να συμπληρώσει την πραγματική αοριστία ;</a:t>
                      </a:r>
                      <a:r>
                        <a:rPr lang="el-GR" sz="1600" dirty="0">
                          <a:solidFill>
                            <a:schemeClr val="accent1">
                              <a:lumMod val="50000"/>
                            </a:schemeClr>
                          </a:solidFill>
                          <a:latin typeface="+mj-lt"/>
                        </a:rPr>
                        <a:t> Ναι ! Στην ίδια, όμως, προθεσμία : </a:t>
                      </a:r>
                      <a:r>
                        <a:rPr lang="el-GR" sz="1600" dirty="0">
                          <a:solidFill>
                            <a:srgbClr val="7030A0"/>
                          </a:solidFill>
                          <a:latin typeface="+mj-lt"/>
                        </a:rPr>
                        <a:t>Μεταβολή κατά τούτο μάλλον του άρ. 224β ΚΠολΔ !</a:t>
                      </a:r>
                      <a:r>
                        <a:rPr lang="el-GR" sz="1600" dirty="0">
                          <a:solidFill>
                            <a:schemeClr val="accent1">
                              <a:lumMod val="50000"/>
                            </a:schemeClr>
                          </a:solidFill>
                          <a:latin typeface="+mj-lt"/>
                        </a:rPr>
                        <a:t> </a:t>
                      </a:r>
                    </a:p>
                    <a:p>
                      <a:pPr marL="700088" indent="-342900" algn="just">
                        <a:lnSpc>
                          <a:spcPct val="100000"/>
                        </a:lnSpc>
                        <a:buFont typeface="+mj-lt"/>
                        <a:buAutoNum type="arabicPeriod"/>
                      </a:pPr>
                      <a:endParaRPr lang="el-GR" sz="1600" dirty="0">
                        <a:solidFill>
                          <a:schemeClr val="accent1">
                            <a:lumMod val="50000"/>
                          </a:schemeClr>
                        </a:solidFill>
                        <a:latin typeface="+mj-lt"/>
                      </a:endParaRP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4809619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EB9FE-6A51-235C-6E50-281542CC5C3C}"/>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7FB0218C-EB60-C043-DAF4-3C114C755CBB}"/>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21. Γενικότερες επισημάνσεις για τις εξετασθείσες περιπτώσεις Διατάξεων </a:t>
            </a:r>
          </a:p>
        </p:txBody>
      </p:sp>
      <p:graphicFrame>
        <p:nvGraphicFramePr>
          <p:cNvPr id="2" name="Πίνακας 1">
            <a:extLst>
              <a:ext uri="{FF2B5EF4-FFF2-40B4-BE49-F238E27FC236}">
                <a16:creationId xmlns:a16="http://schemas.microsoft.com/office/drawing/2014/main" id="{D60A01FC-554C-D4AA-C2BC-D965540D4F96}"/>
              </a:ext>
            </a:extLst>
          </p:cNvPr>
          <p:cNvGraphicFramePr>
            <a:graphicFrameLocks noGrp="1"/>
          </p:cNvGraphicFramePr>
          <p:nvPr>
            <p:extLst>
              <p:ext uri="{D42A27DB-BD31-4B8C-83A1-F6EECF244321}">
                <p14:modId xmlns:p14="http://schemas.microsoft.com/office/powerpoint/2010/main" val="2343175658"/>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endParaRPr lang="el-GR" sz="1600" dirty="0">
                        <a:solidFill>
                          <a:schemeClr val="accent1">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Αναλογική εφαρμογή στις δίκες του άρ. 238 ΚΠολΔ ; Ορθότ. ναι</a:t>
                      </a:r>
                    </a:p>
                    <a:p>
                      <a:pPr marL="285750" indent="-285750" algn="just">
                        <a:lnSpc>
                          <a:spcPct val="100000"/>
                        </a:lnSpc>
                        <a:buFont typeface="Wingdings" panose="05000000000000000000" pitchFamily="2" charset="2"/>
                        <a:buChar char="Ø"/>
                      </a:pPr>
                      <a:r>
                        <a:rPr lang="el-GR" sz="1600" dirty="0">
                          <a:solidFill>
                            <a:srgbClr val="C00000"/>
                          </a:solidFill>
                          <a:latin typeface="+mj-lt"/>
                        </a:rPr>
                        <a:t>Αν εν μέρει απαράδεκτη ή εν μέρει αόριστη η αγωγή κλπ. ; </a:t>
                      </a:r>
                    </a:p>
                    <a:p>
                      <a:pPr marL="539750" indent="269875" algn="just">
                        <a:lnSpc>
                          <a:spcPct val="100000"/>
                        </a:lnSpc>
                        <a:buFont typeface="Arial" panose="020B0604020202020204" pitchFamily="34" charset="0"/>
                        <a:buChar char="•"/>
                      </a:pPr>
                      <a:r>
                        <a:rPr lang="el-GR" sz="1600" dirty="0">
                          <a:solidFill>
                            <a:srgbClr val="002060"/>
                          </a:solidFill>
                          <a:latin typeface="+mj-lt"/>
                        </a:rPr>
                        <a:t>Δυνατή η έκδοση Διάταξης για τμήμα της αγωγής</a:t>
                      </a:r>
                    </a:p>
                    <a:p>
                      <a:pPr marL="539750" indent="269875" algn="just">
                        <a:lnSpc>
                          <a:spcPct val="100000"/>
                        </a:lnSpc>
                        <a:buFont typeface="Arial" panose="020B0604020202020204" pitchFamily="34" charset="0"/>
                        <a:buChar char="•"/>
                      </a:pPr>
                      <a:r>
                        <a:rPr lang="el-GR" sz="1600" dirty="0">
                          <a:solidFill>
                            <a:srgbClr val="002060"/>
                          </a:solidFill>
                          <a:latin typeface="+mj-lt"/>
                        </a:rPr>
                        <a:t>ΌΜΩΣ : Χωρίς ιδιαίτερο νόημα.</a:t>
                      </a:r>
                      <a:r>
                        <a:rPr lang="el-GR" sz="1600" dirty="0">
                          <a:solidFill>
                            <a:schemeClr val="accent1">
                              <a:lumMod val="50000"/>
                            </a:schemeClr>
                          </a:solidFill>
                          <a:latin typeface="+mj-lt"/>
                        </a:rPr>
                        <a:t> Το Δικαστήριο θα συζητήσει την υπόθεση και θα εκδώσει απόφαση </a:t>
                      </a:r>
                    </a:p>
                    <a:p>
                      <a:pPr marL="285750" indent="-285750" algn="just">
                        <a:lnSpc>
                          <a:spcPct val="100000"/>
                        </a:lnSpc>
                        <a:buFont typeface="Wingdings" panose="05000000000000000000" pitchFamily="2" charset="2"/>
                        <a:buChar char="Ø"/>
                      </a:pPr>
                      <a:r>
                        <a:rPr lang="el-GR" sz="1600" dirty="0">
                          <a:solidFill>
                            <a:srgbClr val="002060"/>
                          </a:solidFill>
                          <a:latin typeface="+mj-lt"/>
                        </a:rPr>
                        <a:t>Αν στην ίδια αγωγή και λόγοι πραγματικής αοριστίας και άλλοι λόγοι απαραδέκτου ;</a:t>
                      </a:r>
                    </a:p>
                    <a:p>
                      <a:pPr marL="825500" indent="-285750" algn="just">
                        <a:lnSpc>
                          <a:spcPct val="100000"/>
                        </a:lnSpc>
                        <a:buFont typeface="Arial" panose="020B0604020202020204" pitchFamily="34" charset="0"/>
                        <a:buChar char="•"/>
                      </a:pPr>
                      <a:r>
                        <a:rPr lang="el-GR" sz="1600" dirty="0">
                          <a:solidFill>
                            <a:srgbClr val="00B050"/>
                          </a:solidFill>
                          <a:latin typeface="+mj-lt"/>
                        </a:rPr>
                        <a:t>Δυνατή η έκδοση και μίας μόνον Διάταξης.</a:t>
                      </a:r>
                      <a:r>
                        <a:rPr lang="el-GR" sz="1600" dirty="0">
                          <a:solidFill>
                            <a:schemeClr val="accent1">
                              <a:lumMod val="50000"/>
                            </a:schemeClr>
                          </a:solidFill>
                          <a:latin typeface="+mj-lt"/>
                        </a:rPr>
                        <a:t> Κάθε τμήμα, όμως, υπόκειται στους κανόνες που το αφορούν !</a:t>
                      </a:r>
                    </a:p>
                    <a:p>
                      <a:pPr marL="285750" indent="-285750" algn="just">
                        <a:lnSpc>
                          <a:spcPct val="100000"/>
                        </a:lnSpc>
                        <a:buFont typeface="Wingdings" panose="05000000000000000000" pitchFamily="2" charset="2"/>
                        <a:buChar char="Ø"/>
                      </a:pPr>
                      <a:r>
                        <a:rPr lang="el-GR" sz="1600" dirty="0">
                          <a:solidFill>
                            <a:srgbClr val="C00000"/>
                          </a:solidFill>
                          <a:latin typeface="+mj-lt"/>
                        </a:rPr>
                        <a:t>Αν τελικώς δεν εκδοθεί Διάταξη, στερείται το Δικαστήριο της δυνατότητας να απορρίψει ακολούθως την αγωγή ως απαράδεκτη είτε λόγω αοριστίας, είτε για άλλο λόγο ;</a:t>
                      </a:r>
                      <a:r>
                        <a:rPr lang="el-GR" sz="1600" dirty="0">
                          <a:solidFill>
                            <a:schemeClr val="accent1">
                              <a:lumMod val="50000"/>
                            </a:schemeClr>
                          </a:solidFill>
                          <a:latin typeface="+mj-lt"/>
                        </a:rPr>
                        <a:t> Ορθότερα όχι !</a:t>
                      </a:r>
                    </a:p>
                    <a:p>
                      <a:pPr marL="285750" indent="-285750" algn="just">
                        <a:lnSpc>
                          <a:spcPct val="100000"/>
                        </a:lnSpc>
                        <a:buFont typeface="Wingdings" panose="05000000000000000000" pitchFamily="2" charset="2"/>
                        <a:buChar char="Ø"/>
                      </a:pPr>
                      <a:r>
                        <a:rPr lang="el-GR" sz="1600" dirty="0">
                          <a:solidFill>
                            <a:srgbClr val="002060"/>
                          </a:solidFill>
                          <a:latin typeface="+mj-lt"/>
                        </a:rPr>
                        <a:t>Αν εκδοθεί Διάταξη και ο ενάγων συμπληρώσει την αγωγή,</a:t>
                      </a:r>
                      <a:r>
                        <a:rPr lang="el-GR" sz="1600" dirty="0">
                          <a:solidFill>
                            <a:schemeClr val="accent1">
                              <a:lumMod val="50000"/>
                            </a:schemeClr>
                          </a:solidFill>
                          <a:latin typeface="+mj-lt"/>
                        </a:rPr>
                        <a:t> αλλά το Δικαστήριο κατά τη νέα ενδελεχέστερη μελέτη διαπιστώσει ότι έλλειπαν και άλλα στοιχεία για το ορισμένο ; </a:t>
                      </a:r>
                      <a:r>
                        <a:rPr lang="el-GR" sz="1600" dirty="0">
                          <a:solidFill>
                            <a:srgbClr val="00B050"/>
                          </a:solidFill>
                          <a:latin typeface="+mj-lt"/>
                        </a:rPr>
                        <a:t>Το Δικαστήριο μπορεί και πάλι να απορρίψει την αγωγή ως απαράδεκτη ! </a:t>
                      </a:r>
                      <a:r>
                        <a:rPr lang="el-GR" sz="1600" dirty="0">
                          <a:solidFill>
                            <a:schemeClr val="accent1">
                              <a:lumMod val="50000"/>
                            </a:schemeClr>
                          </a:solidFill>
                          <a:latin typeface="+mj-lt"/>
                        </a:rPr>
                        <a:t> </a:t>
                      </a:r>
                    </a:p>
                    <a:p>
                      <a:pPr marL="285750" indent="-285750" algn="just">
                        <a:lnSpc>
                          <a:spcPct val="100000"/>
                        </a:lnSpc>
                        <a:buFont typeface="Wingdings" panose="05000000000000000000" pitchFamily="2" charset="2"/>
                        <a:buChar char="Ø"/>
                      </a:pPr>
                      <a:r>
                        <a:rPr lang="el-GR" sz="1600" u="sng" dirty="0">
                          <a:solidFill>
                            <a:srgbClr val="002060"/>
                          </a:solidFill>
                          <a:latin typeface="+mj-lt"/>
                        </a:rPr>
                        <a:t>Η Διάταξη ενδείκνυται να εφαρμόζεται ιδία επί απλών, άμεσα διαπιστώσιμων και προδήλων λόγων απαραδέκτου</a:t>
                      </a:r>
                      <a:r>
                        <a:rPr lang="el-GR" sz="1600" dirty="0">
                          <a:solidFill>
                            <a:srgbClr val="002060"/>
                          </a:solidFill>
                          <a:latin typeface="+mj-lt"/>
                        </a:rPr>
                        <a:t>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4238417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A84CC-0665-EE4B-3225-00FE7E911804}"/>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50A6675C-BFA5-025F-4CC3-92E2181F516A}"/>
              </a:ext>
            </a:extLst>
          </p:cNvPr>
          <p:cNvSpPr>
            <a:spLocks noGrp="1"/>
          </p:cNvSpPr>
          <p:nvPr>
            <p:ph type="title"/>
          </p:nvPr>
        </p:nvSpPr>
        <p:spPr>
          <a:xfrm>
            <a:off x="-1" y="1"/>
            <a:ext cx="8892481" cy="411510"/>
          </a:xfrm>
          <a:solidFill>
            <a:schemeClr val="accent1"/>
          </a:solidFill>
        </p:spPr>
        <p:txBody>
          <a:bodyPr/>
          <a:lstStyle/>
          <a:p>
            <a:pPr algn="ctr"/>
            <a:r>
              <a:rPr lang="el-GR" sz="1600" b="1" spc="300" dirty="0">
                <a:solidFill>
                  <a:schemeClr val="bg1"/>
                </a:solidFill>
              </a:rPr>
              <a:t>1.Α Γενική επισκόπηση των κυριότερων μεταβολών του Ν. 5221/25 </a:t>
            </a:r>
          </a:p>
        </p:txBody>
      </p:sp>
      <p:graphicFrame>
        <p:nvGraphicFramePr>
          <p:cNvPr id="2" name="Πίνακας 1">
            <a:extLst>
              <a:ext uri="{FF2B5EF4-FFF2-40B4-BE49-F238E27FC236}">
                <a16:creationId xmlns:a16="http://schemas.microsoft.com/office/drawing/2014/main" id="{0FFFDC0F-1AFA-833E-2D8B-765D4ABE40FE}"/>
              </a:ext>
            </a:extLst>
          </p:cNvPr>
          <p:cNvGraphicFramePr>
            <a:graphicFrameLocks noGrp="1"/>
          </p:cNvGraphicFramePr>
          <p:nvPr>
            <p:extLst>
              <p:ext uri="{D42A27DB-BD31-4B8C-83A1-F6EECF244321}">
                <p14:modId xmlns:p14="http://schemas.microsoft.com/office/powerpoint/2010/main" val="3364798933"/>
              </p:ext>
            </p:extLst>
          </p:nvPr>
        </p:nvGraphicFramePr>
        <p:xfrm>
          <a:off x="0" y="411510"/>
          <a:ext cx="8892479" cy="4731990"/>
        </p:xfrm>
        <a:graphic>
          <a:graphicData uri="http://schemas.openxmlformats.org/drawingml/2006/table">
            <a:tbl>
              <a:tblPr firstRow="1" bandRow="1">
                <a:tableStyleId>{5C22544A-7EE6-4342-B048-85BDC9FD1C3A}</a:tableStyleId>
              </a:tblPr>
              <a:tblGrid>
                <a:gridCol w="8892479">
                  <a:extLst>
                    <a:ext uri="{9D8B030D-6E8A-4147-A177-3AD203B41FA5}">
                      <a16:colId xmlns:a16="http://schemas.microsoft.com/office/drawing/2014/main" val="2463421361"/>
                    </a:ext>
                  </a:extLst>
                </a:gridCol>
              </a:tblGrid>
              <a:tr h="4731990">
                <a:tc>
                  <a:txBody>
                    <a:bodyPr/>
                    <a:lstStyle/>
                    <a:p>
                      <a:pPr marL="285750" indent="-285750" algn="just">
                        <a:lnSpc>
                          <a:spcPct val="100000"/>
                        </a:lnSpc>
                        <a:buFont typeface="Wingdings" panose="05000000000000000000" pitchFamily="2" charset="2"/>
                        <a:buChar char="Ø"/>
                      </a:pPr>
                      <a:r>
                        <a:rPr lang="el-GR" sz="1700" u="sng" dirty="0">
                          <a:solidFill>
                            <a:schemeClr val="accent6">
                              <a:lumMod val="50000"/>
                            </a:schemeClr>
                          </a:solidFill>
                          <a:latin typeface="+mj-lt"/>
                        </a:rPr>
                        <a:t>Ι. </a:t>
                      </a:r>
                      <a:r>
                        <a:rPr lang="el-GR" sz="1500" u="sng" dirty="0">
                          <a:solidFill>
                            <a:schemeClr val="accent6">
                              <a:lumMod val="50000"/>
                            </a:schemeClr>
                          </a:solidFill>
                          <a:latin typeface="+mj-lt"/>
                        </a:rPr>
                        <a:t>Μεταβολή αρμοδιότητας δευτεροβαθμίων Δικαστηρίων</a:t>
                      </a:r>
                      <a:r>
                        <a:rPr lang="el-GR" sz="1500" dirty="0">
                          <a:solidFill>
                            <a:schemeClr val="accent6">
                              <a:lumMod val="50000"/>
                            </a:schemeClr>
                          </a:solidFill>
                          <a:latin typeface="+mj-lt"/>
                        </a:rPr>
                        <a:t> :</a:t>
                      </a:r>
                      <a:r>
                        <a:rPr lang="el-GR" sz="1400" dirty="0">
                          <a:solidFill>
                            <a:schemeClr val="accent6">
                              <a:lumMod val="50000"/>
                            </a:schemeClr>
                          </a:solidFill>
                          <a:latin typeface="+mj-lt"/>
                        </a:rPr>
                        <a:t> Πότε το Πολυμελές Πρωτοδικείο ενεργεί ως Εφετείο</a:t>
                      </a:r>
                    </a:p>
                    <a:p>
                      <a:pPr marL="627063" indent="-285750" algn="just">
                        <a:lnSpc>
                          <a:spcPct val="100000"/>
                        </a:lnSpc>
                        <a:buFont typeface="Wingdings" panose="05000000000000000000" pitchFamily="2" charset="2"/>
                        <a:buChar char="ü"/>
                      </a:pPr>
                      <a:r>
                        <a:rPr lang="el-GR" sz="1400" dirty="0">
                          <a:solidFill>
                            <a:srgbClr val="7030A0"/>
                          </a:solidFill>
                          <a:latin typeface="+mj-lt"/>
                        </a:rPr>
                        <a:t>Πολυμελές Πρωτοδικείο ως δευτεροβάθμιο Δικαστήριο : </a:t>
                      </a:r>
                    </a:p>
                    <a:p>
                      <a:pPr marL="341313" indent="0" algn="just">
                        <a:lnSpc>
                          <a:spcPct val="100000"/>
                        </a:lnSpc>
                        <a:buFont typeface="Wingdings" panose="05000000000000000000" pitchFamily="2" charset="2"/>
                        <a:buNone/>
                      </a:pPr>
                      <a:r>
                        <a:rPr lang="el-GR" sz="1400" dirty="0">
                          <a:solidFill>
                            <a:schemeClr val="accent6">
                              <a:lumMod val="50000"/>
                            </a:schemeClr>
                          </a:solidFill>
                          <a:latin typeface="+mj-lt"/>
                        </a:rPr>
                        <a:t>                       </a:t>
                      </a:r>
                      <a:r>
                        <a:rPr lang="el-GR" sz="1400" dirty="0">
                          <a:solidFill>
                            <a:srgbClr val="FF0000"/>
                          </a:solidFill>
                          <a:latin typeface="+mj-lt"/>
                        </a:rPr>
                        <a:t>Όταν το χρηματικά αποτιμητό </a:t>
                      </a:r>
                      <a:r>
                        <a:rPr lang="el-GR" sz="1400" u="sng" dirty="0">
                          <a:solidFill>
                            <a:srgbClr val="FF0000"/>
                          </a:solidFill>
                          <a:latin typeface="+mj-lt"/>
                        </a:rPr>
                        <a:t>ΑΙΤΗΜΑ</a:t>
                      </a:r>
                      <a:r>
                        <a:rPr lang="el-GR" sz="1400" dirty="0">
                          <a:solidFill>
                            <a:srgbClr val="FF0000"/>
                          </a:solidFill>
                          <a:latin typeface="+mj-lt"/>
                        </a:rPr>
                        <a:t> της διαφοράς</a:t>
                      </a:r>
                      <a:r>
                        <a:rPr lang="el-GR" sz="1400" dirty="0">
                          <a:solidFill>
                            <a:schemeClr val="accent6">
                              <a:lumMod val="50000"/>
                            </a:schemeClr>
                          </a:solidFill>
                          <a:latin typeface="+mj-lt"/>
                        </a:rPr>
                        <a:t> [: ανεξάρτητα από το τι επιδικάστηκε] </a:t>
                      </a:r>
                      <a:r>
                        <a:rPr lang="el-GR" sz="1400" dirty="0">
                          <a:solidFill>
                            <a:srgbClr val="FF0000"/>
                          </a:solidFill>
                          <a:latin typeface="+mj-lt"/>
                        </a:rPr>
                        <a:t>δεν υπερβαίνει τις </a:t>
                      </a:r>
                      <a:r>
                        <a:rPr lang="el-GR" sz="1400" u="sng" dirty="0">
                          <a:solidFill>
                            <a:srgbClr val="FF0000"/>
                          </a:solidFill>
                          <a:latin typeface="+mj-lt"/>
                        </a:rPr>
                        <a:t>60.000,00 ευρώ</a:t>
                      </a:r>
                      <a:r>
                        <a:rPr lang="el-GR" sz="1400" dirty="0">
                          <a:solidFill>
                            <a:schemeClr val="accent6">
                              <a:lumMod val="50000"/>
                            </a:schemeClr>
                          </a:solidFill>
                          <a:latin typeface="+mj-lt"/>
                        </a:rPr>
                        <a:t> </a:t>
                      </a:r>
                      <a:r>
                        <a:rPr lang="el-GR" sz="1400" i="1" dirty="0">
                          <a:solidFill>
                            <a:srgbClr val="002060"/>
                          </a:solidFill>
                          <a:latin typeface="+mj-lt"/>
                        </a:rPr>
                        <a:t>(: αντί για 30.000,00 ευρώ, που όριζε)</a:t>
                      </a:r>
                      <a:r>
                        <a:rPr lang="el-GR" sz="1400" dirty="0">
                          <a:solidFill>
                            <a:schemeClr val="accent6">
                              <a:lumMod val="50000"/>
                            </a:schemeClr>
                          </a:solidFill>
                          <a:latin typeface="+mj-lt"/>
                        </a:rPr>
                        <a:t> </a:t>
                      </a:r>
                      <a:r>
                        <a:rPr lang="el-GR" sz="1400" dirty="0">
                          <a:solidFill>
                            <a:srgbClr val="FF0000"/>
                          </a:solidFill>
                          <a:latin typeface="+mj-lt"/>
                        </a:rPr>
                        <a:t>ή </a:t>
                      </a:r>
                    </a:p>
                    <a:p>
                      <a:pPr marL="341313" indent="0" algn="just">
                        <a:lnSpc>
                          <a:spcPct val="100000"/>
                        </a:lnSpc>
                        <a:buFont typeface="Wingdings" panose="05000000000000000000" pitchFamily="2" charset="2"/>
                        <a:buNone/>
                      </a:pPr>
                      <a:r>
                        <a:rPr lang="el-GR" sz="1400" dirty="0">
                          <a:solidFill>
                            <a:schemeClr val="accent6">
                              <a:lumMod val="50000"/>
                            </a:schemeClr>
                          </a:solidFill>
                          <a:latin typeface="+mj-lt"/>
                        </a:rPr>
                        <a:t>                       </a:t>
                      </a:r>
                      <a:r>
                        <a:rPr lang="el-GR" sz="1400" dirty="0">
                          <a:solidFill>
                            <a:srgbClr val="FF0000"/>
                          </a:solidFill>
                          <a:latin typeface="+mj-lt"/>
                        </a:rPr>
                        <a:t>Όταν το μίσθωμα δεν υπερβαίνει</a:t>
                      </a:r>
                      <a:r>
                        <a:rPr lang="el-GR" sz="1400" dirty="0">
                          <a:solidFill>
                            <a:schemeClr val="accent6">
                              <a:lumMod val="50000"/>
                            </a:schemeClr>
                          </a:solidFill>
                          <a:latin typeface="+mj-lt"/>
                        </a:rPr>
                        <a:t> </a:t>
                      </a:r>
                      <a:r>
                        <a:rPr lang="el-GR" sz="1400" dirty="0">
                          <a:solidFill>
                            <a:srgbClr val="FF0000"/>
                          </a:solidFill>
                          <a:latin typeface="+mj-lt"/>
                        </a:rPr>
                        <a:t>τα </a:t>
                      </a:r>
                      <a:r>
                        <a:rPr lang="el-GR" sz="1400" u="sng" dirty="0">
                          <a:solidFill>
                            <a:srgbClr val="FF0000"/>
                          </a:solidFill>
                          <a:latin typeface="+mj-lt"/>
                        </a:rPr>
                        <a:t>1.000,00 ευρώ</a:t>
                      </a:r>
                      <a:r>
                        <a:rPr lang="el-GR" sz="1400" dirty="0">
                          <a:solidFill>
                            <a:srgbClr val="FF0000"/>
                          </a:solidFill>
                          <a:latin typeface="+mj-lt"/>
                        </a:rPr>
                        <a:t> </a:t>
                      </a:r>
                      <a:r>
                        <a:rPr lang="el-GR" sz="1400" i="1" dirty="0">
                          <a:solidFill>
                            <a:srgbClr val="002060"/>
                          </a:solidFill>
                          <a:latin typeface="+mj-lt"/>
                        </a:rPr>
                        <a:t>(: αντί για 800,00 ευρώ, που </a:t>
                      </a:r>
                      <a:r>
                        <a:rPr lang="el-GR" sz="1300" i="1" dirty="0">
                          <a:solidFill>
                            <a:srgbClr val="002060"/>
                          </a:solidFill>
                          <a:latin typeface="+mj-lt"/>
                        </a:rPr>
                        <a:t>όριζε)</a:t>
                      </a:r>
                      <a:r>
                        <a:rPr lang="el-GR" sz="1400" dirty="0">
                          <a:solidFill>
                            <a:schemeClr val="accent6">
                              <a:lumMod val="50000"/>
                            </a:schemeClr>
                          </a:solidFill>
                          <a:latin typeface="+mj-lt"/>
                        </a:rPr>
                        <a:t>   </a:t>
                      </a:r>
                    </a:p>
                    <a:p>
                      <a:pPr marL="627063"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l-GR" sz="1400" b="1" u="sng" kern="1200" dirty="0">
                          <a:solidFill>
                            <a:srgbClr val="0070C0"/>
                          </a:solidFill>
                          <a:latin typeface="+mj-lt"/>
                          <a:ea typeface="+mn-ea"/>
                          <a:cs typeface="+mn-cs"/>
                        </a:rPr>
                        <a:t>Κατά τα λοιπά ισχύει ο τι και πριν τον Ν. 5221/2025</a:t>
                      </a:r>
                      <a:r>
                        <a:rPr lang="el-GR" sz="1400" b="1" kern="1200" dirty="0">
                          <a:solidFill>
                            <a:srgbClr val="0070C0"/>
                          </a:solidFill>
                          <a:latin typeface="+mj-lt"/>
                          <a:ea typeface="+mn-ea"/>
                          <a:cs typeface="+mn-cs"/>
                        </a:rPr>
                        <a:t> !!! Οπότε (ενδεικτικά) :    </a:t>
                      </a:r>
                    </a:p>
                    <a:p>
                      <a:pPr marL="341313" indent="0" algn="just">
                        <a:lnSpc>
                          <a:spcPct val="100000"/>
                        </a:lnSpc>
                        <a:buFont typeface="Wingdings" panose="05000000000000000000" pitchFamily="2" charset="2"/>
                        <a:buNone/>
                      </a:pPr>
                      <a:r>
                        <a:rPr lang="el-GR" sz="1400" dirty="0">
                          <a:solidFill>
                            <a:srgbClr val="002060"/>
                          </a:solidFill>
                          <a:latin typeface="+mj-lt"/>
                        </a:rPr>
                        <a:t>       </a:t>
                      </a:r>
                      <a:r>
                        <a:rPr lang="de-DE" sz="1400" dirty="0">
                          <a:solidFill>
                            <a:srgbClr val="002060"/>
                          </a:solidFill>
                          <a:latin typeface="+mj-lt"/>
                        </a:rPr>
                        <a:t>i. </a:t>
                      </a:r>
                      <a:r>
                        <a:rPr lang="el-GR" sz="1400" dirty="0">
                          <a:solidFill>
                            <a:srgbClr val="002060"/>
                          </a:solidFill>
                          <a:latin typeface="+mj-lt"/>
                        </a:rPr>
                        <a:t>Το Πολυμελές εξακολουθεί και δικάζει κατ’ έφεση της άλλοτε διαφορές αποκλειστικής αρμοδιότητας Ειρηνοδικείου (νυν άρ. 16 περ. 14-24). Εδώ αναιρετικά εφαρμόζεται το άρ. 560 ΚΠολΔ</a:t>
                      </a:r>
                      <a:endParaRPr lang="de-DE" sz="1400" dirty="0">
                        <a:solidFill>
                          <a:srgbClr val="002060"/>
                        </a:solidFill>
                        <a:latin typeface="+mj-lt"/>
                      </a:endParaRPr>
                    </a:p>
                    <a:p>
                      <a:pPr marL="341313" indent="0" algn="just">
                        <a:lnSpc>
                          <a:spcPct val="100000"/>
                        </a:lnSpc>
                        <a:buFont typeface="Wingdings" panose="05000000000000000000" pitchFamily="2" charset="2"/>
                        <a:buNone/>
                      </a:pPr>
                      <a:r>
                        <a:rPr lang="de-DE" sz="1400" dirty="0">
                          <a:solidFill>
                            <a:schemeClr val="accent6">
                              <a:lumMod val="50000"/>
                            </a:schemeClr>
                          </a:solidFill>
                          <a:latin typeface="+mj-lt"/>
                        </a:rPr>
                        <a:t>      </a:t>
                      </a:r>
                      <a:r>
                        <a:rPr lang="de-DE" sz="1400" dirty="0">
                          <a:solidFill>
                            <a:srgbClr val="00B050"/>
                          </a:solidFill>
                          <a:latin typeface="+mj-lt"/>
                        </a:rPr>
                        <a:t> ii.</a:t>
                      </a:r>
                      <a:r>
                        <a:rPr lang="el-GR" sz="1400" dirty="0">
                          <a:solidFill>
                            <a:srgbClr val="00B050"/>
                          </a:solidFill>
                          <a:latin typeface="+mj-lt"/>
                        </a:rPr>
                        <a:t> Το Μονομελές Εφετείο δικάζει κατ’ έφεση τις υποθέσεις του άρ. 17 (: οικογενειακές κλπ. – όχι μεταβολή – άρ. 19 εδ. α΄ στ. β΄ ΚΠολΔ)</a:t>
                      </a:r>
                      <a:endParaRPr lang="de-DE" sz="1400" dirty="0">
                        <a:solidFill>
                          <a:srgbClr val="00B050"/>
                        </a:solidFill>
                        <a:latin typeface="+mj-lt"/>
                      </a:endParaRPr>
                    </a:p>
                    <a:p>
                      <a:pPr marL="341313" indent="0" algn="just">
                        <a:lnSpc>
                          <a:spcPct val="100000"/>
                        </a:lnSpc>
                        <a:buFont typeface="Wingdings" panose="05000000000000000000" pitchFamily="2" charset="2"/>
                        <a:buNone/>
                      </a:pPr>
                      <a:r>
                        <a:rPr lang="de-DE" sz="1400" dirty="0">
                          <a:solidFill>
                            <a:schemeClr val="accent6">
                              <a:lumMod val="50000"/>
                            </a:schemeClr>
                          </a:solidFill>
                          <a:latin typeface="+mj-lt"/>
                        </a:rPr>
                        <a:t>      </a:t>
                      </a:r>
                      <a:r>
                        <a:rPr lang="de-DE" sz="1400" dirty="0">
                          <a:solidFill>
                            <a:srgbClr val="002060"/>
                          </a:solidFill>
                          <a:latin typeface="+mj-lt"/>
                        </a:rPr>
                        <a:t> iii.</a:t>
                      </a:r>
                      <a:r>
                        <a:rPr lang="el-GR" sz="1400" dirty="0">
                          <a:solidFill>
                            <a:srgbClr val="002060"/>
                          </a:solidFill>
                          <a:latin typeface="+mj-lt"/>
                        </a:rPr>
                        <a:t> Το Μονομελές Εφετείο δικάζει κατ’ έφεση τις λοιπές αποφάσεις του Μονομελούς Πρωτοδικείου, για τις οποίες δεν είναι αρμόδιο κατ’ έφεση το Πολυμελές (άρ. 19 εδ. α στ. α΄ ΚΠολΔ)</a:t>
                      </a:r>
                    </a:p>
                    <a:p>
                      <a:pPr marL="341313" indent="0" algn="just">
                        <a:lnSpc>
                          <a:spcPct val="100000"/>
                        </a:lnSpc>
                        <a:buFont typeface="Wingdings" panose="05000000000000000000" pitchFamily="2" charset="2"/>
                        <a:buNone/>
                      </a:pPr>
                      <a:r>
                        <a:rPr lang="el-GR" sz="1400" dirty="0">
                          <a:solidFill>
                            <a:srgbClr val="002060"/>
                          </a:solidFill>
                          <a:latin typeface="+mj-lt"/>
                        </a:rPr>
                        <a:t>  </a:t>
                      </a:r>
                      <a:r>
                        <a:rPr lang="el-GR" sz="1400" dirty="0">
                          <a:solidFill>
                            <a:schemeClr val="accent6">
                              <a:lumMod val="50000"/>
                            </a:schemeClr>
                          </a:solidFill>
                          <a:latin typeface="+mj-lt"/>
                        </a:rPr>
                        <a:t>      </a:t>
                      </a:r>
                      <a:r>
                        <a:rPr lang="en-US" sz="1400" dirty="0">
                          <a:solidFill>
                            <a:srgbClr val="00B050"/>
                          </a:solidFill>
                          <a:latin typeface="+mj-lt"/>
                        </a:rPr>
                        <a:t>iv. </a:t>
                      </a:r>
                      <a:r>
                        <a:rPr lang="el-GR" sz="1400" dirty="0">
                          <a:solidFill>
                            <a:srgbClr val="00B050"/>
                          </a:solidFill>
                          <a:latin typeface="+mj-lt"/>
                        </a:rPr>
                        <a:t>Το Τριμελές Εφετείο δικάζει κατ’ έφεση τις αποφάσεις του Πολυμελούς (: </a:t>
                      </a:r>
                      <a:r>
                        <a:rPr lang="el-GR" sz="1350" dirty="0">
                          <a:solidFill>
                            <a:srgbClr val="00B050"/>
                          </a:solidFill>
                          <a:latin typeface="+mj-lt"/>
                        </a:rPr>
                        <a:t>άρ. 19 τελ. εδ. ΚΠολΔ)</a:t>
                      </a:r>
                    </a:p>
                    <a:p>
                      <a:pPr marL="341313" indent="0" algn="just">
                        <a:lnSpc>
                          <a:spcPct val="100000"/>
                        </a:lnSpc>
                        <a:buFont typeface="Wingdings" panose="05000000000000000000" pitchFamily="2" charset="2"/>
                        <a:buNone/>
                      </a:pPr>
                      <a:r>
                        <a:rPr lang="el-GR" sz="1350" dirty="0">
                          <a:solidFill>
                            <a:srgbClr val="00B050"/>
                          </a:solidFill>
                          <a:latin typeface="+mj-lt"/>
                        </a:rPr>
                        <a:t> </a:t>
                      </a:r>
                      <a:r>
                        <a:rPr lang="el-GR" sz="1400" dirty="0">
                          <a:solidFill>
                            <a:srgbClr val="00B050"/>
                          </a:solidFill>
                          <a:latin typeface="+mj-lt"/>
                        </a:rPr>
                        <a:t> </a:t>
                      </a:r>
                    </a:p>
                    <a:p>
                      <a:pPr marL="285750" indent="-285750" algn="just">
                        <a:lnSpc>
                          <a:spcPct val="100000"/>
                        </a:lnSpc>
                        <a:buFont typeface="Wingdings" panose="05000000000000000000" pitchFamily="2" charset="2"/>
                        <a:buChar char="Ø"/>
                      </a:pPr>
                      <a:r>
                        <a:rPr lang="el-GR" sz="1700" dirty="0">
                          <a:solidFill>
                            <a:srgbClr val="C00000"/>
                          </a:solidFill>
                          <a:latin typeface="+mj-lt"/>
                        </a:rPr>
                        <a:t>Ι.Α </a:t>
                      </a:r>
                      <a:r>
                        <a:rPr lang="el-GR" sz="1400" dirty="0">
                          <a:solidFill>
                            <a:srgbClr val="C00000"/>
                          </a:solidFill>
                          <a:latin typeface="+mj-lt"/>
                        </a:rPr>
                        <a:t>Μεταβολή : Μη επιτρεπτή η συμφωνία παρέκτασης για μελλοντικές διαφορές, όταν καθιερώνεται ρήτρα αποκλειστικής παρέκτασης σε βάρος της δωσιδικίας του υποκαταστήματος (άρ. 43 ΚΠολΔ) - Ερμηνευτικά ζητήματα (άρ. 43 παρ. 2 ΚΠολΔ) + Ζητήματα διαχρονικού δικαίου</a:t>
                      </a:r>
                    </a:p>
                    <a:p>
                      <a:pPr marL="285750" indent="-285750" algn="just">
                        <a:lnSpc>
                          <a:spcPct val="100000"/>
                        </a:lnSpc>
                        <a:buFont typeface="Wingdings" panose="05000000000000000000" pitchFamily="2" charset="2"/>
                        <a:buChar char="Ø"/>
                      </a:pPr>
                      <a:r>
                        <a:rPr lang="el-GR" sz="1700" dirty="0">
                          <a:solidFill>
                            <a:srgbClr val="00B0F0"/>
                          </a:solidFill>
                          <a:latin typeface="+mj-lt"/>
                        </a:rPr>
                        <a:t>Ι.Β. </a:t>
                      </a:r>
                      <a:r>
                        <a:rPr lang="el-GR" sz="1400" dirty="0">
                          <a:solidFill>
                            <a:srgbClr val="00B0F0"/>
                          </a:solidFill>
                          <a:latin typeface="+mj-lt"/>
                        </a:rPr>
                        <a:t>Δεν είναι λόγος έφεσης το ότι η υπόθεση υπαγόταν σε κατά τόπο αρμοδιότητα περιφερειακής ή παράλληλης έδρας, αντί της κεντρικής, και αντιστρόφως (άρ. 47 τελ. εδ. ΚΠολΔ)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cxnSp>
        <p:nvCxnSpPr>
          <p:cNvPr id="4" name="Ευθύγραμμο βέλος σύνδεσης 3">
            <a:extLst>
              <a:ext uri="{FF2B5EF4-FFF2-40B4-BE49-F238E27FC236}">
                <a16:creationId xmlns:a16="http://schemas.microsoft.com/office/drawing/2014/main" id="{2053F8C0-D7CA-9B3A-C39F-7B8DFD4B5689}"/>
              </a:ext>
            </a:extLst>
          </p:cNvPr>
          <p:cNvCxnSpPr>
            <a:cxnSpLocks/>
          </p:cNvCxnSpPr>
          <p:nvPr/>
        </p:nvCxnSpPr>
        <p:spPr>
          <a:xfrm>
            <a:off x="827584" y="1275606"/>
            <a:ext cx="432048" cy="0"/>
          </a:xfrm>
          <a:prstGeom prst="straightConnector1">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6" name="Ευθύγραμμο βέλος σύνδεσης 5">
            <a:extLst>
              <a:ext uri="{FF2B5EF4-FFF2-40B4-BE49-F238E27FC236}">
                <a16:creationId xmlns:a16="http://schemas.microsoft.com/office/drawing/2014/main" id="{2069ACFC-7DB7-EF60-C98F-B130864DA0AD}"/>
              </a:ext>
            </a:extLst>
          </p:cNvPr>
          <p:cNvCxnSpPr>
            <a:cxnSpLocks/>
          </p:cNvCxnSpPr>
          <p:nvPr/>
        </p:nvCxnSpPr>
        <p:spPr>
          <a:xfrm>
            <a:off x="827584" y="1707654"/>
            <a:ext cx="432048" cy="0"/>
          </a:xfrm>
          <a:prstGeom prst="straightConnector1">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25195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E23B0-3625-2DD2-64F8-D5FA7E51D759}"/>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435A8772-7013-A007-6D30-06571860E49E}"/>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22.Διατάξεις για την υλοποίηση των προβλέψεων των άρ. 246-250 – Γενικές επισημάνσεις </a:t>
            </a:r>
          </a:p>
        </p:txBody>
      </p:sp>
      <p:graphicFrame>
        <p:nvGraphicFramePr>
          <p:cNvPr id="2" name="Πίνακας 1">
            <a:extLst>
              <a:ext uri="{FF2B5EF4-FFF2-40B4-BE49-F238E27FC236}">
                <a16:creationId xmlns:a16="http://schemas.microsoft.com/office/drawing/2014/main" id="{95741A27-4D56-E75B-4675-BB83B1FDA6D9}"/>
              </a:ext>
            </a:extLst>
          </p:cNvPr>
          <p:cNvGraphicFramePr>
            <a:graphicFrameLocks noGrp="1"/>
          </p:cNvGraphicFramePr>
          <p:nvPr>
            <p:extLst>
              <p:ext uri="{D42A27DB-BD31-4B8C-83A1-F6EECF244321}">
                <p14:modId xmlns:p14="http://schemas.microsoft.com/office/powerpoint/2010/main" val="1573331617"/>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600" dirty="0">
                          <a:solidFill>
                            <a:srgbClr val="002060"/>
                          </a:solidFill>
                          <a:latin typeface="+mj-lt"/>
                        </a:rPr>
                        <a:t>Μετά την έκδοση της Διάταξης περί συνεκδίκασης ή αναστολής, η υπόθεση επανέρχεται με κλήση</a:t>
                      </a:r>
                      <a:r>
                        <a:rPr lang="en-US" sz="1600" dirty="0">
                          <a:solidFill>
                            <a:srgbClr val="002060"/>
                          </a:solidFill>
                          <a:latin typeface="+mj-lt"/>
                        </a:rPr>
                        <a:t> </a:t>
                      </a:r>
                      <a:r>
                        <a:rPr lang="el-GR" sz="1600" dirty="0">
                          <a:solidFill>
                            <a:srgbClr val="002060"/>
                          </a:solidFill>
                          <a:latin typeface="+mj-lt"/>
                        </a:rPr>
                        <a:t>(237 παρ. 3 τελ. εδ. : ΝΕΑ ΣΥΖΗΤΗΣΗ - ΠΡΟΤΑΣΕΙΣ)</a:t>
                      </a:r>
                    </a:p>
                    <a:p>
                      <a:pPr marL="285750" indent="-285750" algn="just">
                        <a:lnSpc>
                          <a:spcPct val="100000"/>
                        </a:lnSpc>
                        <a:buFont typeface="Wingdings" panose="05000000000000000000" pitchFamily="2" charset="2"/>
                        <a:buChar char="Ø"/>
                      </a:pPr>
                      <a:r>
                        <a:rPr lang="el-GR" sz="1600" dirty="0">
                          <a:solidFill>
                            <a:srgbClr val="7030A0"/>
                          </a:solidFill>
                          <a:latin typeface="+mj-lt"/>
                        </a:rPr>
                        <a:t>Μετά την υποβολή της κλήσης, </a:t>
                      </a:r>
                      <a:r>
                        <a:rPr lang="el-GR" sz="1600" u="sng" dirty="0">
                          <a:solidFill>
                            <a:srgbClr val="7030A0"/>
                          </a:solidFill>
                          <a:latin typeface="+mj-lt"/>
                        </a:rPr>
                        <a:t>φαίνεται να τηρείται το χρονοδιάγραμμα που ισχύει και επί αγωγής</a:t>
                      </a:r>
                      <a:r>
                        <a:rPr lang="el-GR" sz="1600" dirty="0">
                          <a:solidFill>
                            <a:srgbClr val="7030A0"/>
                          </a:solidFill>
                          <a:latin typeface="+mj-lt"/>
                        </a:rPr>
                        <a:t>. </a:t>
                      </a:r>
                      <a:r>
                        <a:rPr lang="el-GR" sz="1600" dirty="0">
                          <a:solidFill>
                            <a:srgbClr val="002060"/>
                          </a:solidFill>
                          <a:latin typeface="+mj-lt"/>
                        </a:rPr>
                        <a:t>Ερμηνευτικά, όμως, μη αναγκαίο αυτό, αφού οι προτάσεις υποβάλλονται μέχρι τη συζήτηση !!!</a:t>
                      </a:r>
                    </a:p>
                    <a:p>
                      <a:pPr marL="285750" indent="-285750" algn="just">
                        <a:lnSpc>
                          <a:spcPct val="100000"/>
                        </a:lnSpc>
                        <a:buFont typeface="Wingdings" panose="05000000000000000000" pitchFamily="2" charset="2"/>
                        <a:buChar char="Ø"/>
                      </a:pPr>
                      <a:r>
                        <a:rPr lang="el-GR" sz="1600" dirty="0">
                          <a:solidFill>
                            <a:srgbClr val="002060"/>
                          </a:solidFill>
                          <a:latin typeface="+mj-lt"/>
                        </a:rPr>
                        <a:t>Προαιρετική υποβολή συμπληρωματικών προτάσεων μέχρι τη συζήτηση, περίπου  όπως και υπό το προηγούμενο δίκαιο</a:t>
                      </a:r>
                    </a:p>
                    <a:p>
                      <a:pPr marL="285750" indent="-285750" algn="just">
                        <a:lnSpc>
                          <a:spcPct val="100000"/>
                        </a:lnSpc>
                        <a:buFont typeface="Wingdings" panose="05000000000000000000" pitchFamily="2" charset="2"/>
                        <a:buChar char="Ø"/>
                      </a:pPr>
                      <a:r>
                        <a:rPr lang="el-GR" sz="1600" dirty="0">
                          <a:solidFill>
                            <a:srgbClr val="002060"/>
                          </a:solidFill>
                          <a:latin typeface="+mj-lt"/>
                        </a:rPr>
                        <a:t>Κλήτευση μάλλον με αναλογική εφαρμογή άρ. 254 παρ. 2 ΚΠολΔ ;</a:t>
                      </a:r>
                    </a:p>
                    <a:p>
                      <a:pPr marL="285750" indent="-285750" algn="just">
                        <a:lnSpc>
                          <a:spcPct val="100000"/>
                        </a:lnSpc>
                        <a:buFont typeface="Wingdings" panose="05000000000000000000" pitchFamily="2" charset="2"/>
                        <a:buChar char="Ø"/>
                      </a:pPr>
                      <a:r>
                        <a:rPr lang="el-GR" sz="1600" dirty="0">
                          <a:solidFill>
                            <a:srgbClr val="C00000"/>
                          </a:solidFill>
                          <a:latin typeface="+mj-lt"/>
                        </a:rPr>
                        <a:t>ΠΡΟΣΟΧΗ : </a:t>
                      </a:r>
                      <a:r>
                        <a:rPr lang="el-GR" sz="1600" dirty="0">
                          <a:solidFill>
                            <a:schemeClr val="tx2"/>
                          </a:solidFill>
                          <a:latin typeface="+mj-lt"/>
                        </a:rPr>
                        <a:t>Νέοι ισχυρισμοί και νέα αποδεικτικά μέσα όχι. Εξαίρεση : 269 ΚΠολΔ και άρα στη συζήτηση κλπ. </a:t>
                      </a:r>
                    </a:p>
                    <a:p>
                      <a:pPr marL="285750" indent="-285750" algn="just">
                        <a:lnSpc>
                          <a:spcPct val="100000"/>
                        </a:lnSpc>
                        <a:buFont typeface="Wingdings" panose="05000000000000000000" pitchFamily="2" charset="2"/>
                        <a:buChar char="Ø"/>
                      </a:pPr>
                      <a:r>
                        <a:rPr lang="el-GR" sz="1600" dirty="0">
                          <a:solidFill>
                            <a:srgbClr val="002060"/>
                          </a:solidFill>
                          <a:latin typeface="+mj-lt"/>
                        </a:rPr>
                        <a:t>Στα 249-250 τουλάχιστον : Η συζήτηση πρέπει να λογιστεί ως ενιαία </a:t>
                      </a:r>
                    </a:p>
                    <a:p>
                      <a:pPr marL="285750" indent="-285750" algn="just">
                        <a:lnSpc>
                          <a:spcPct val="100000"/>
                        </a:lnSpc>
                        <a:buFont typeface="Wingdings" panose="05000000000000000000" pitchFamily="2" charset="2"/>
                        <a:buChar char="Ø"/>
                      </a:pPr>
                      <a:r>
                        <a:rPr lang="el-GR" sz="1600" dirty="0">
                          <a:solidFill>
                            <a:schemeClr val="tx2"/>
                          </a:solidFill>
                          <a:latin typeface="+mj-lt"/>
                        </a:rPr>
                        <a:t>Για το άρ. 246 ΚΠολΔ δεν υπήρχε δικονομικό ανάλογο στο παρελθόν</a:t>
                      </a:r>
                      <a:endParaRPr lang="el-GR" sz="1600" dirty="0">
                        <a:solidFill>
                          <a:srgbClr val="002060"/>
                        </a:solidFill>
                        <a:latin typeface="+mj-lt"/>
                      </a:endParaRPr>
                    </a:p>
                    <a:p>
                      <a:pPr marL="285750" indent="-285750" algn="just">
                        <a:lnSpc>
                          <a:spcPct val="100000"/>
                        </a:lnSpc>
                        <a:buFont typeface="Wingdings" panose="05000000000000000000" pitchFamily="2" charset="2"/>
                        <a:buChar char="Ø"/>
                      </a:pPr>
                      <a:r>
                        <a:rPr lang="el-GR" sz="1600" dirty="0">
                          <a:solidFill>
                            <a:srgbClr val="002060"/>
                          </a:solidFill>
                          <a:latin typeface="+mj-lt"/>
                        </a:rPr>
                        <a:t> Συνεπής και επιβαλλόμενη η αναλογική εφαρμογή των οριζομένων και επί εκκρεμοδικίας, όπως και επί αναστολής λόγω πιλοτικής δίκης !!! </a:t>
                      </a:r>
                    </a:p>
                    <a:p>
                      <a:pPr marL="285750" indent="-285750" algn="just">
                        <a:lnSpc>
                          <a:spcPct val="100000"/>
                        </a:lnSpc>
                        <a:buFont typeface="Wingdings" panose="05000000000000000000" pitchFamily="2" charset="2"/>
                        <a:buChar char="Ø"/>
                      </a:pPr>
                      <a:r>
                        <a:rPr lang="el-GR" sz="1600" dirty="0">
                          <a:solidFill>
                            <a:srgbClr val="00B050"/>
                          </a:solidFill>
                          <a:latin typeface="+mj-lt"/>
                        </a:rPr>
                        <a:t>ΠΡΟΣΟΧΗ : εν γένει : </a:t>
                      </a:r>
                      <a:r>
                        <a:rPr lang="el-GR" sz="1600" dirty="0">
                          <a:solidFill>
                            <a:srgbClr val="C00000"/>
                          </a:solidFill>
                          <a:latin typeface="+mj-lt"/>
                        </a:rPr>
                        <a:t>Η έκδοση Διατάξεων</a:t>
                      </a:r>
                      <a:r>
                        <a:rPr lang="el-GR" sz="1600" dirty="0">
                          <a:solidFill>
                            <a:srgbClr val="00B050"/>
                          </a:solidFill>
                          <a:latin typeface="+mj-lt"/>
                        </a:rPr>
                        <a:t> κατά τη διάταξη του άρ. 237 ΚΠολΔ </a:t>
                      </a:r>
                      <a:r>
                        <a:rPr lang="el-GR" sz="1600" dirty="0">
                          <a:solidFill>
                            <a:srgbClr val="C00000"/>
                          </a:solidFill>
                          <a:latin typeface="+mj-lt"/>
                        </a:rPr>
                        <a:t>δεν εφαρμόζεται σε β΄ βαθμό</a:t>
                      </a:r>
                      <a:r>
                        <a:rPr lang="el-GR" sz="1600" dirty="0">
                          <a:solidFill>
                            <a:srgbClr val="00B050"/>
                          </a:solidFill>
                          <a:latin typeface="+mj-lt"/>
                        </a:rPr>
                        <a:t> (βλ. και άρ. 524 ΚΠολΔ)</a:t>
                      </a:r>
                      <a:r>
                        <a:rPr lang="el-GR" sz="1600" dirty="0">
                          <a:solidFill>
                            <a:srgbClr val="C00000"/>
                          </a:solidFill>
                          <a:latin typeface="+mj-lt"/>
                        </a:rPr>
                        <a:t>, με εξαίρεση τη Διάταξη περί αποδείξεων, όπως και υπό το προϊσχύσαν δίκαιο.</a:t>
                      </a:r>
                      <a:r>
                        <a:rPr lang="el-GR" sz="1600" dirty="0">
                          <a:solidFill>
                            <a:srgbClr val="00B050"/>
                          </a:solidFill>
                          <a:latin typeface="+mj-lt"/>
                        </a:rPr>
                        <a:t> Οι σχετικές παραπομπές είναι εσφαλμένες (μη προσαρμογή 524 στο νέο άρ. 237 ΚΠολΔ). Νοητό θα ήταν σε 249-250</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11380663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08CA6-96A7-8291-0611-4689CF27D132}"/>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C0AACA4E-DD8A-A8B5-E34B-40B332C5BD8E}"/>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23.Ιδιαιτερότητες επί έκδοσης Διάταξης κατ’ άρ. 246 ΚΠολΔ Ειδικότερα Ι</a:t>
            </a:r>
          </a:p>
        </p:txBody>
      </p:sp>
      <p:graphicFrame>
        <p:nvGraphicFramePr>
          <p:cNvPr id="2" name="Πίνακας 1">
            <a:extLst>
              <a:ext uri="{FF2B5EF4-FFF2-40B4-BE49-F238E27FC236}">
                <a16:creationId xmlns:a16="http://schemas.microsoft.com/office/drawing/2014/main" id="{F8EBBE2F-2374-1237-59EC-63E7B2D5A3DF}"/>
              </a:ext>
            </a:extLst>
          </p:cNvPr>
          <p:cNvGraphicFramePr>
            <a:graphicFrameLocks noGrp="1"/>
          </p:cNvGraphicFramePr>
          <p:nvPr>
            <p:extLst>
              <p:ext uri="{D42A27DB-BD31-4B8C-83A1-F6EECF244321}">
                <p14:modId xmlns:p14="http://schemas.microsoft.com/office/powerpoint/2010/main" val="1519437251"/>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600" dirty="0">
                          <a:solidFill>
                            <a:srgbClr val="002060"/>
                          </a:solidFill>
                          <a:latin typeface="+mj-lt"/>
                        </a:rPr>
                        <a:t>Φαίνεται ότι τη συνεκδίκαση δεν την αποφασίζει το όργανο, ενώπιον του οποίου εκκρεμούν οι συναφείς αγωγές, αλλά ένα προηγούμενο Δικαστήριο,</a:t>
                      </a:r>
                      <a:r>
                        <a:rPr lang="el-GR" sz="1600" dirty="0">
                          <a:solidFill>
                            <a:schemeClr val="accent1">
                              <a:lumMod val="50000"/>
                            </a:schemeClr>
                          </a:solidFill>
                          <a:latin typeface="+mj-lt"/>
                        </a:rPr>
                        <a:t> κατ’ απόκλιση από το άρ. 246 ΚΠολΔ !!!</a:t>
                      </a:r>
                    </a:p>
                    <a:p>
                      <a:pPr marL="285750" indent="-285750" algn="just">
                        <a:lnSpc>
                          <a:spcPct val="100000"/>
                        </a:lnSpc>
                        <a:buFont typeface="Wingdings" panose="05000000000000000000" pitchFamily="2" charset="2"/>
                        <a:buChar char="Ø"/>
                      </a:pPr>
                      <a:r>
                        <a:rPr lang="el-GR" sz="1600" dirty="0">
                          <a:solidFill>
                            <a:srgbClr val="00B050"/>
                          </a:solidFill>
                          <a:latin typeface="+mj-lt"/>
                        </a:rPr>
                        <a:t>Αν έτσι : Ενιαίες πλέον προτάσεις στην επόμενη δίκη</a:t>
                      </a:r>
                      <a:r>
                        <a:rPr lang="el-GR" sz="1600" dirty="0">
                          <a:solidFill>
                            <a:schemeClr val="accent1">
                              <a:lumMod val="50000"/>
                            </a:schemeClr>
                          </a:solidFill>
                          <a:latin typeface="+mj-lt"/>
                        </a:rPr>
                        <a:t> (έχει ήδη διαταχθεί συνεκδίκαση) </a:t>
                      </a:r>
                    </a:p>
                    <a:p>
                      <a:pPr marL="285750" indent="-285750" algn="just">
                        <a:lnSpc>
                          <a:spcPct val="100000"/>
                        </a:lnSpc>
                        <a:buFont typeface="Wingdings" panose="05000000000000000000" pitchFamily="2" charset="2"/>
                        <a:buChar char="Ø"/>
                      </a:pPr>
                      <a:r>
                        <a:rPr lang="el-GR" sz="1600" dirty="0">
                          <a:solidFill>
                            <a:srgbClr val="002060"/>
                          </a:solidFill>
                          <a:latin typeface="+mj-lt"/>
                        </a:rPr>
                        <a:t>Η Διάταξη δεν δεσμεύει το επιλαμβανόμενο Δικαστήριο</a:t>
                      </a:r>
                      <a:r>
                        <a:rPr lang="el-GR" sz="1600" dirty="0">
                          <a:solidFill>
                            <a:schemeClr val="accent1">
                              <a:lumMod val="50000"/>
                            </a:schemeClr>
                          </a:solidFill>
                          <a:latin typeface="+mj-lt"/>
                        </a:rPr>
                        <a:t> μεν, με φειδώ οι αποκλίσεις δε</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Μήπως απλώς το Δικαστήριο αναβάλλει προς τον σκοπό συνεκδίκασης από το έτερο Δικαστήριο ; Δεν προκύπτει από το γράμμα…</a:t>
                      </a:r>
                      <a:endParaRPr lang="el-GR" sz="1600" dirty="0">
                        <a:solidFill>
                          <a:srgbClr val="002060"/>
                        </a:solidFill>
                        <a:latin typeface="+mj-lt"/>
                      </a:endParaRPr>
                    </a:p>
                    <a:p>
                      <a:pPr marL="285750" indent="-285750" algn="just">
                        <a:lnSpc>
                          <a:spcPct val="100000"/>
                        </a:lnSpc>
                        <a:buFont typeface="Wingdings" panose="05000000000000000000" pitchFamily="2" charset="2"/>
                        <a:buChar char="Ø"/>
                      </a:pPr>
                      <a:r>
                        <a:rPr lang="el-GR" sz="1600" dirty="0">
                          <a:solidFill>
                            <a:srgbClr val="002060"/>
                          </a:solidFill>
                          <a:latin typeface="+mj-lt"/>
                        </a:rPr>
                        <a:t>ΠΡΟΣΟΧΗ : Αν πάντα άμεσος προσδιορισμός δικασίμου και κατά το γράμμα του νόμου ακολουθείται ως προς τις προτάσεις το άρ. 237 παρ. 1 (: προθεσμία 90 ημερών κλπ.), η συνεκδίκαση θα είναι σχεδόν πάντα ανέφικτη ! Συνεπώς αναγκαία διάφορη </a:t>
                      </a:r>
                      <a:r>
                        <a:rPr lang="el-GR" sz="1450" dirty="0">
                          <a:solidFill>
                            <a:srgbClr val="002060"/>
                          </a:solidFill>
                          <a:latin typeface="+mj-lt"/>
                        </a:rPr>
                        <a:t>προσέγγιση</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Ουσιώδεις διαφορές από τα άρ. 249 – 250. Εδώ δεν υπάρχει ένα μελλοντικό γεγονός σε άγνωστο χρόνο, αλλά η εκκρεμοδικία μια άλλης αγωγής ήδη προσδιορισμένης !!! </a:t>
                      </a:r>
                    </a:p>
                    <a:p>
                      <a:pPr marL="285750" indent="-285750" algn="just">
                        <a:lnSpc>
                          <a:spcPct val="100000"/>
                        </a:lnSpc>
                        <a:buFont typeface="Wingdings" panose="05000000000000000000" pitchFamily="2" charset="2"/>
                        <a:buChar char="Ø"/>
                      </a:pPr>
                      <a:r>
                        <a:rPr lang="el-GR" sz="1600" dirty="0">
                          <a:solidFill>
                            <a:srgbClr val="C00000"/>
                          </a:solidFill>
                          <a:latin typeface="+mj-lt"/>
                        </a:rPr>
                        <a:t>ΠΑΡΑΔΕΙΓΜΑ :</a:t>
                      </a:r>
                      <a:r>
                        <a:rPr lang="el-GR" sz="1600" dirty="0">
                          <a:solidFill>
                            <a:schemeClr val="accent1">
                              <a:lumMod val="50000"/>
                            </a:schemeClr>
                          </a:solidFill>
                          <a:latin typeface="+mj-lt"/>
                        </a:rPr>
                        <a:t> </a:t>
                      </a:r>
                      <a:r>
                        <a:rPr lang="el-GR" sz="1600" dirty="0">
                          <a:solidFill>
                            <a:srgbClr val="002060"/>
                          </a:solidFill>
                          <a:latin typeface="+mj-lt"/>
                        </a:rPr>
                        <a:t>Η συναφής προσδιορίστηκε για τις 15.4</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Η προηγηθείσα συναφής υπόθεση χρεώνεται σε Δικαστή στις 15.11</a:t>
                      </a:r>
                    </a:p>
                    <a:p>
                      <a:pPr marL="0" indent="0" algn="just">
                        <a:lnSpc>
                          <a:spcPct val="100000"/>
                        </a:lnSpc>
                        <a:buFont typeface="Wingdings" panose="05000000000000000000" pitchFamily="2" charset="2"/>
                        <a:buNone/>
                      </a:pPr>
                      <a:r>
                        <a:rPr lang="el-GR" sz="1600" dirty="0">
                          <a:solidFill>
                            <a:srgbClr val="002060"/>
                          </a:solidFill>
                          <a:latin typeface="+mj-lt"/>
                        </a:rPr>
                        <a:t>                                      Εκδίδεται Διάταξη συνεκδίκασης στις 30.11</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Κατατίθεται κλήση την 1.12</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a:t>
                      </a:r>
                      <a:r>
                        <a:rPr lang="el-GR" sz="1600" dirty="0">
                          <a:solidFill>
                            <a:srgbClr val="002060"/>
                          </a:solidFill>
                          <a:latin typeface="+mj-lt"/>
                        </a:rPr>
                        <a:t>Προσδιορισμός : Από την 01.06 έως τις 30.6 ;;; Πώς θα συνεκδικασθούν ;</a:t>
                      </a:r>
                      <a:endParaRPr lang="el-GR" sz="1500" dirty="0">
                        <a:solidFill>
                          <a:srgbClr val="002060"/>
                        </a:solidFill>
                        <a:latin typeface="+mj-lt"/>
                      </a:endParaRPr>
                    </a:p>
                    <a:p>
                      <a:pPr marL="0" indent="0" algn="just">
                        <a:lnSpc>
                          <a:spcPct val="100000"/>
                        </a:lnSpc>
                        <a:buFont typeface="Wingdings" panose="05000000000000000000" pitchFamily="2" charset="2"/>
                        <a:buNone/>
                      </a:pPr>
                      <a:r>
                        <a:rPr lang="el-GR" sz="1500" dirty="0">
                          <a:solidFill>
                            <a:srgbClr val="002060"/>
                          </a:solidFill>
                          <a:highlight>
                            <a:srgbClr val="FFFF00"/>
                          </a:highlight>
                          <a:latin typeface="+mj-lt"/>
                        </a:rPr>
                        <a:t>Ορθότερα : Όχι τήρηση χρονοδιαγράμματος 7μήνου. Επιπλέον κλήτευση. Και πάλι όμως…</a:t>
                      </a:r>
                      <a:r>
                        <a:rPr lang="el-GR" sz="1600" dirty="0">
                          <a:solidFill>
                            <a:srgbClr val="002060"/>
                          </a:solidFill>
                          <a:highlight>
                            <a:srgbClr val="FFFF00"/>
                          </a:highlight>
                          <a:latin typeface="+mj-lt"/>
                        </a:rPr>
                        <a:t>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28209469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38033-186F-2913-DC3B-09EAC750C1E9}"/>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4289E960-7371-4968-2EF8-BDDBB15EF7C3}"/>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24. Διατάξεις κατ’ άρ. 246-250 ΚΠολΔ - Συνέχεια</a:t>
            </a:r>
          </a:p>
        </p:txBody>
      </p:sp>
      <p:graphicFrame>
        <p:nvGraphicFramePr>
          <p:cNvPr id="2" name="Πίνακας 1">
            <a:extLst>
              <a:ext uri="{FF2B5EF4-FFF2-40B4-BE49-F238E27FC236}">
                <a16:creationId xmlns:a16="http://schemas.microsoft.com/office/drawing/2014/main" id="{E618A986-6252-16B4-AB45-CF7E27C2C5F4}"/>
              </a:ext>
            </a:extLst>
          </p:cNvPr>
          <p:cNvGraphicFramePr>
            <a:graphicFrameLocks noGrp="1"/>
          </p:cNvGraphicFramePr>
          <p:nvPr>
            <p:extLst>
              <p:ext uri="{D42A27DB-BD31-4B8C-83A1-F6EECF244321}">
                <p14:modId xmlns:p14="http://schemas.microsoft.com/office/powerpoint/2010/main" val="467659004"/>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600" dirty="0">
                          <a:solidFill>
                            <a:srgbClr val="002060"/>
                          </a:solidFill>
                          <a:latin typeface="+mj-lt"/>
                        </a:rPr>
                        <a:t>Απαιτείται τροποποίηση : ΏΣΤΕ «αναβολή» της υπόθεσης στη συγκεκριμένη δικάσιμο, όπου εκκρεμεί η συναφής αγωγή, υπό τους όρους του πάλαι ποτέ άρ. 241 ΚΠολΔ</a:t>
                      </a:r>
                      <a:r>
                        <a:rPr lang="el-GR" sz="1600" dirty="0">
                          <a:solidFill>
                            <a:schemeClr val="accent1">
                              <a:lumMod val="50000"/>
                            </a:schemeClr>
                          </a:solidFill>
                          <a:latin typeface="+mj-lt"/>
                        </a:rPr>
                        <a:t> </a:t>
                      </a:r>
                      <a:r>
                        <a:rPr lang="el-GR" sz="1600" dirty="0">
                          <a:solidFill>
                            <a:srgbClr val="00B050"/>
                          </a:solidFill>
                          <a:latin typeface="+mj-lt"/>
                        </a:rPr>
                        <a:t>ή να προκριθεί η προτεινόμενη θέση περί επαναφοράς μεν με κλήση με την προπαρασκευαστική προθεσμία του άρ. 254 παρ. 2 ΚΠολΔ, όμως. Δυνητικά συμπληρωματικές προτάσεις μέχρι τη συζήτηση !</a:t>
                      </a:r>
                      <a:r>
                        <a:rPr lang="el-GR" sz="1600" dirty="0">
                          <a:solidFill>
                            <a:schemeClr val="accent1">
                              <a:lumMod val="50000"/>
                            </a:schemeClr>
                          </a:solidFill>
                          <a:latin typeface="+mj-lt"/>
                        </a:rPr>
                        <a:t>  </a:t>
                      </a:r>
                    </a:p>
                    <a:p>
                      <a:pPr marL="285750" indent="-285750" algn="just">
                        <a:lnSpc>
                          <a:spcPct val="100000"/>
                        </a:lnSpc>
                        <a:buFont typeface="Wingdings" panose="05000000000000000000" pitchFamily="2" charset="2"/>
                        <a:buChar char="Ø"/>
                      </a:pPr>
                      <a:r>
                        <a:rPr lang="el-GR" sz="1600" dirty="0">
                          <a:solidFill>
                            <a:srgbClr val="002060"/>
                          </a:solidFill>
                          <a:latin typeface="+mj-lt"/>
                        </a:rPr>
                        <a:t>ΑΔΥΝΑΤΗ η συνεκδίκαση αγωγών παλαιού και νέου τύπου, ασκηθείσες προ και μετά τον Ν. 5221/2025.</a:t>
                      </a:r>
                      <a:r>
                        <a:rPr lang="el-GR" sz="1600" dirty="0">
                          <a:solidFill>
                            <a:schemeClr val="accent1">
                              <a:lumMod val="50000"/>
                            </a:schemeClr>
                          </a:solidFill>
                          <a:latin typeface="+mj-lt"/>
                        </a:rPr>
                        <a:t> </a:t>
                      </a:r>
                    </a:p>
                    <a:p>
                      <a:pPr marL="285750" indent="-285750" algn="just">
                        <a:lnSpc>
                          <a:spcPct val="100000"/>
                        </a:lnSpc>
                        <a:buFont typeface="Wingdings" panose="05000000000000000000" pitchFamily="2" charset="2"/>
                        <a:buChar char="Ø"/>
                      </a:pPr>
                      <a:r>
                        <a:rPr lang="el-GR" sz="1600" dirty="0">
                          <a:solidFill>
                            <a:srgbClr val="002060"/>
                          </a:solidFill>
                          <a:latin typeface="+mj-lt"/>
                        </a:rPr>
                        <a:t>Αναστολή κατά τα άρ. 249 και 250 ΚΠολΔ : Επαναφορά με κλήση - Προαιρετική υποβολή προτάσεων στη νέα συζήτηση - Προβολή και αντίκρουση οψιγενών ισχυρισμών κατ’ άρ. 269 </a:t>
                      </a:r>
                    </a:p>
                    <a:p>
                      <a:pPr marL="285750" indent="-285750" algn="just">
                        <a:lnSpc>
                          <a:spcPct val="100000"/>
                        </a:lnSpc>
                        <a:buFont typeface="Wingdings" panose="05000000000000000000" pitchFamily="2" charset="2"/>
                        <a:buChar char="Ø"/>
                      </a:pPr>
                      <a:r>
                        <a:rPr lang="el-GR" sz="1600" dirty="0">
                          <a:solidFill>
                            <a:schemeClr val="tx2"/>
                          </a:solidFill>
                          <a:latin typeface="+mj-lt"/>
                        </a:rPr>
                        <a:t>Η μη οριστική απόφαση αντικαθίσταται απλώς από τη Διάταξη.</a:t>
                      </a:r>
                    </a:p>
                    <a:p>
                      <a:pPr marL="285750" indent="-285750" algn="just">
                        <a:lnSpc>
                          <a:spcPct val="100000"/>
                        </a:lnSpc>
                        <a:buFont typeface="Wingdings" panose="05000000000000000000" pitchFamily="2" charset="2"/>
                        <a:buChar char="Ø"/>
                      </a:pPr>
                      <a:r>
                        <a:rPr lang="el-GR" sz="1600" dirty="0">
                          <a:solidFill>
                            <a:srgbClr val="002060"/>
                          </a:solidFill>
                          <a:latin typeface="+mj-lt"/>
                        </a:rPr>
                        <a:t>Αν δεν εκδοθεί, δυνατή αργότερα η έκδοση αναβλητικής απόφασης </a:t>
                      </a:r>
                    </a:p>
                    <a:p>
                      <a:pPr marL="285750" indent="-285750" algn="just">
                        <a:lnSpc>
                          <a:spcPct val="100000"/>
                        </a:lnSpc>
                        <a:buFont typeface="Wingdings" panose="05000000000000000000" pitchFamily="2" charset="2"/>
                        <a:buChar char="Ø"/>
                      </a:pPr>
                      <a:r>
                        <a:rPr lang="el-GR" sz="1600" dirty="0">
                          <a:solidFill>
                            <a:schemeClr val="tx2"/>
                          </a:solidFill>
                          <a:latin typeface="+mj-lt"/>
                        </a:rPr>
                        <a:t>Αν εκδοθεί Διάταξη (και ΓΙΑ ΝΑ εκδοθεί) </a:t>
                      </a:r>
                      <a:r>
                        <a:rPr lang="el-GR" sz="1600" dirty="0">
                          <a:solidFill>
                            <a:srgbClr val="00B050"/>
                          </a:solidFill>
                          <a:latin typeface="+mj-lt"/>
                        </a:rPr>
                        <a:t>θα πρέπει ακολούθως η υπόθεση να αποχρεώνεται από τον Δικαστή !!! </a:t>
                      </a:r>
                      <a:r>
                        <a:rPr lang="el-GR" sz="1600" dirty="0">
                          <a:solidFill>
                            <a:schemeClr val="tx2"/>
                          </a:solidFill>
                          <a:latin typeface="+mj-lt"/>
                        </a:rPr>
                        <a:t>Μονόδρομος, αφού η υπόθεση ΔΕΝ θα επανέλθει καν στον συγκεκριμένο Δικαστή κατ’ αρχάς </a:t>
                      </a:r>
                      <a:r>
                        <a:rPr lang="el-GR" sz="1450" dirty="0">
                          <a:solidFill>
                            <a:schemeClr val="tx2"/>
                          </a:solidFill>
                          <a:latin typeface="+mj-lt"/>
                        </a:rPr>
                        <a:t>(επί 249-250 : Αρκετά έτη αργότερα η νέα Σ/ση)</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637948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7A6B3-9EFF-233E-4FCC-CB9FA5711F7B}"/>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7CE9C7AA-3186-5BE4-B9C1-1584D0E745A9}"/>
              </a:ext>
            </a:extLst>
          </p:cNvPr>
          <p:cNvSpPr>
            <a:spLocks noGrp="1"/>
          </p:cNvSpPr>
          <p:nvPr>
            <p:ph type="title"/>
          </p:nvPr>
        </p:nvSpPr>
        <p:spPr>
          <a:xfrm>
            <a:off x="0" y="0"/>
            <a:ext cx="8748464" cy="555526"/>
          </a:xfrm>
          <a:solidFill>
            <a:schemeClr val="accent1"/>
          </a:solidFill>
        </p:spPr>
        <p:txBody>
          <a:bodyPr/>
          <a:lstStyle/>
          <a:p>
            <a:pPr algn="ctr"/>
            <a:r>
              <a:rPr lang="el-GR" sz="1700" b="1" spc="300" dirty="0">
                <a:solidFill>
                  <a:schemeClr val="bg1"/>
                </a:solidFill>
              </a:rPr>
              <a:t>25. Διάταξη αποδείξεων – Γενικά Ι</a:t>
            </a:r>
          </a:p>
        </p:txBody>
      </p:sp>
      <p:graphicFrame>
        <p:nvGraphicFramePr>
          <p:cNvPr id="2" name="Πίνακας 1">
            <a:extLst>
              <a:ext uri="{FF2B5EF4-FFF2-40B4-BE49-F238E27FC236}">
                <a16:creationId xmlns:a16="http://schemas.microsoft.com/office/drawing/2014/main" id="{48003E82-5175-1793-49BC-18BE203FD75B}"/>
              </a:ext>
            </a:extLst>
          </p:cNvPr>
          <p:cNvGraphicFramePr>
            <a:graphicFrameLocks noGrp="1"/>
          </p:cNvGraphicFramePr>
          <p:nvPr>
            <p:extLst>
              <p:ext uri="{D42A27DB-BD31-4B8C-83A1-F6EECF244321}">
                <p14:modId xmlns:p14="http://schemas.microsoft.com/office/powerpoint/2010/main" val="3161197873"/>
              </p:ext>
            </p:extLst>
          </p:nvPr>
        </p:nvGraphicFramePr>
        <p:xfrm>
          <a:off x="0" y="555526"/>
          <a:ext cx="8748463" cy="4587974"/>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endParaRPr lang="el-GR" sz="1600" dirty="0">
                        <a:solidFill>
                          <a:srgbClr val="C00000"/>
                        </a:solidFill>
                        <a:latin typeface="+mj-lt"/>
                      </a:endParaRPr>
                    </a:p>
                    <a:p>
                      <a:pPr marL="285750" indent="-285750" algn="just">
                        <a:lnSpc>
                          <a:spcPct val="100000"/>
                        </a:lnSpc>
                        <a:buFont typeface="Wingdings" panose="05000000000000000000" pitchFamily="2" charset="2"/>
                        <a:buChar char="Ø"/>
                      </a:pPr>
                      <a:r>
                        <a:rPr lang="el-GR" sz="1600" dirty="0">
                          <a:solidFill>
                            <a:srgbClr val="C00000"/>
                          </a:solidFill>
                          <a:latin typeface="+mj-lt"/>
                        </a:rPr>
                        <a:t>ΣΗΜΑΝΤΙΚΗ ΔΙΑΦΟΡΟΠΟΙΗΣΗ :</a:t>
                      </a:r>
                      <a:r>
                        <a:rPr lang="el-GR" sz="1600" dirty="0">
                          <a:solidFill>
                            <a:schemeClr val="accent1">
                              <a:lumMod val="50000"/>
                            </a:schemeClr>
                          </a:solidFill>
                          <a:latin typeface="+mj-lt"/>
                        </a:rPr>
                        <a:t>  Μετατόπιση του χρόνου έκδοσης της Διάταξης σε χρόνο </a:t>
                      </a:r>
                      <a:r>
                        <a:rPr lang="el-GR" sz="1600" dirty="0">
                          <a:solidFill>
                            <a:srgbClr val="00B050"/>
                          </a:solidFill>
                          <a:latin typeface="+mj-lt"/>
                        </a:rPr>
                        <a:t>ΠΡΟ ΤΗΣ ΣΥΖΗΤΗΣΗΣ</a:t>
                      </a:r>
                      <a:r>
                        <a:rPr lang="el-GR" sz="1600" dirty="0">
                          <a:solidFill>
                            <a:schemeClr val="accent1">
                              <a:lumMod val="50000"/>
                            </a:schemeClr>
                          </a:solidFill>
                          <a:latin typeface="+mj-lt"/>
                        </a:rPr>
                        <a:t> της αγωγής</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Έκδοση σε 30 ημέρες από τη χρέωση του Δικαστή </a:t>
                      </a:r>
                    </a:p>
                    <a:p>
                      <a:pPr marL="285750" indent="-285750" algn="just">
                        <a:lnSpc>
                          <a:spcPct val="100000"/>
                        </a:lnSpc>
                        <a:buFont typeface="Wingdings" panose="05000000000000000000" pitchFamily="2" charset="2"/>
                        <a:buChar char="Ø"/>
                      </a:pPr>
                      <a:r>
                        <a:rPr lang="el-GR" sz="1600" dirty="0">
                          <a:solidFill>
                            <a:srgbClr val="002060"/>
                          </a:solidFill>
                          <a:latin typeface="+mj-lt"/>
                        </a:rPr>
                        <a:t>Για πραγμ/νη – αυτοψία – εξέταση μαρτύρων – διαδίκων </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Για τα έγγραφα δεν υπάρχει πρόβλεψη. Ορθότερο ότι δυνατό κατ’ αναλογία, χωρίς αποκλεισμό, όμως, και δυνατότητας άρ. 254 ΚΠολΔ </a:t>
                      </a:r>
                    </a:p>
                    <a:p>
                      <a:pPr marL="285750" indent="-285750" algn="just">
                        <a:lnSpc>
                          <a:spcPct val="100000"/>
                        </a:lnSpc>
                        <a:buFont typeface="Wingdings" panose="05000000000000000000" pitchFamily="2" charset="2"/>
                        <a:buChar char="Ø"/>
                      </a:pPr>
                      <a:r>
                        <a:rPr lang="el-GR" sz="1600" b="1" u="sng" dirty="0">
                          <a:solidFill>
                            <a:srgbClr val="C00000"/>
                          </a:solidFill>
                          <a:latin typeface="+mj-lt"/>
                        </a:rPr>
                        <a:t>ΠΡΟΣΟΧΗ</a:t>
                      </a:r>
                      <a:r>
                        <a:rPr lang="el-GR" sz="1600" b="1" u="none" dirty="0">
                          <a:solidFill>
                            <a:srgbClr val="C00000"/>
                          </a:solidFill>
                          <a:latin typeface="+mj-lt"/>
                        </a:rPr>
                        <a:t> : Κ</a:t>
                      </a:r>
                      <a:r>
                        <a:rPr lang="el-GR" sz="1600" dirty="0">
                          <a:solidFill>
                            <a:srgbClr val="C00000"/>
                          </a:solidFill>
                          <a:latin typeface="+mj-lt"/>
                        </a:rPr>
                        <a:t>ολοσσιαίου μεγέθους δικονομική μεταβολή ως προς τη διαδικασία ;;; Βλ. άρ. 237 παρ. 6</a:t>
                      </a:r>
                      <a:r>
                        <a:rPr lang="el-GR" sz="1600" dirty="0">
                          <a:solidFill>
                            <a:schemeClr val="accent1">
                              <a:lumMod val="50000"/>
                            </a:schemeClr>
                          </a:solidFill>
                          <a:latin typeface="+mj-lt"/>
                        </a:rPr>
                        <a:t> : </a:t>
                      </a:r>
                      <a:r>
                        <a:rPr lang="el-GR" sz="1600" i="1" dirty="0">
                          <a:solidFill>
                            <a:schemeClr val="accent1">
                              <a:lumMod val="50000"/>
                            </a:schemeClr>
                          </a:solidFill>
                          <a:latin typeface="+mj-lt"/>
                        </a:rPr>
                        <a:t>«</a:t>
                      </a:r>
                      <a:r>
                        <a:rPr lang="el-GR" sz="1600" i="1" dirty="0">
                          <a:solidFill>
                            <a:srgbClr val="00B050"/>
                          </a:solidFill>
                          <a:latin typeface="+mj-lt"/>
                        </a:rPr>
                        <a:t>Αν δεν εκδοθεί διάταξη</a:t>
                      </a:r>
                      <a:r>
                        <a:rPr lang="el-GR" sz="1600" i="1" dirty="0">
                          <a:solidFill>
                            <a:schemeClr val="accent1">
                              <a:lumMod val="50000"/>
                            </a:schemeClr>
                          </a:solidFill>
                          <a:latin typeface="+mj-lt"/>
                        </a:rPr>
                        <a:t>, η συζήτηση διεξάγεται με βάση το υλικό που κατατέθηκε με τις προτάσεις των διαδίκων. </a:t>
                      </a:r>
                      <a:r>
                        <a:rPr lang="el-GR" sz="1600" i="1" u="sng" dirty="0">
                          <a:solidFill>
                            <a:srgbClr val="7030A0"/>
                          </a:solidFill>
                          <a:latin typeface="+mj-lt"/>
                        </a:rPr>
                        <a:t>Στην περίπτωση αυτή, δεν είναι υποχρεωτική η παράσταση των δικηγόρων κατά τη συζήτηση</a:t>
                      </a:r>
                      <a:r>
                        <a:rPr lang="el-GR" sz="1600" i="1" dirty="0">
                          <a:solidFill>
                            <a:schemeClr val="accent1">
                              <a:lumMod val="50000"/>
                            </a:schemeClr>
                          </a:solidFill>
                          <a:latin typeface="+mj-lt"/>
                        </a:rPr>
                        <a:t>»!!!</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 Τυπική η συζήτηση, όπως την γνωρίζαμε, αν ΔΕΝ ΕΧΕΙ ΕΚΔΟΘΕΙ ΔΙΑΤΑΞΗ : Τότε, δεν είναι υποχρεωτική η παράσταση με Δικηγόρο ! </a:t>
                      </a:r>
                    </a:p>
                    <a:p>
                      <a:pPr marL="285750" indent="-285750" algn="just">
                        <a:lnSpc>
                          <a:spcPct val="100000"/>
                        </a:lnSpc>
                        <a:buFont typeface="Wingdings" panose="05000000000000000000" pitchFamily="2" charset="2"/>
                        <a:buChar char="Ø"/>
                      </a:pPr>
                      <a:r>
                        <a:rPr lang="el-GR" sz="1600" u="sng" dirty="0">
                          <a:solidFill>
                            <a:srgbClr val="00B050"/>
                          </a:solidFill>
                          <a:latin typeface="+mj-lt"/>
                        </a:rPr>
                        <a:t>Αν έχει εκδοθεί Διάταξη (περί εξέτασης μαρτύρων ή διαδίκων λογικώς)</a:t>
                      </a:r>
                      <a:r>
                        <a:rPr lang="el-GR" sz="1600" dirty="0">
                          <a:solidFill>
                            <a:srgbClr val="00B050"/>
                          </a:solidFill>
                          <a:latin typeface="+mj-lt"/>
                        </a:rPr>
                        <a:t> ;;;</a:t>
                      </a:r>
                      <a:r>
                        <a:rPr lang="el-GR" sz="1600" dirty="0">
                          <a:solidFill>
                            <a:schemeClr val="accent1">
                              <a:lumMod val="50000"/>
                            </a:schemeClr>
                          </a:solidFill>
                          <a:latin typeface="+mj-lt"/>
                        </a:rPr>
                        <a:t> Επιχ. εξ αντιδιαστολής ;;; Υποχρέωση παράστασης δικηγόρου στη συζήτηση αυτή ;;;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27034477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3015E-CB53-DE01-5892-A307B3EB0DBB}"/>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C26B82CD-958D-2413-A36F-C03CA72EA112}"/>
              </a:ext>
            </a:extLst>
          </p:cNvPr>
          <p:cNvSpPr>
            <a:spLocks noGrp="1"/>
          </p:cNvSpPr>
          <p:nvPr>
            <p:ph type="title"/>
          </p:nvPr>
        </p:nvSpPr>
        <p:spPr>
          <a:xfrm>
            <a:off x="0" y="0"/>
            <a:ext cx="8748464" cy="339502"/>
          </a:xfrm>
          <a:solidFill>
            <a:schemeClr val="accent1"/>
          </a:solidFill>
        </p:spPr>
        <p:txBody>
          <a:bodyPr/>
          <a:lstStyle/>
          <a:p>
            <a:pPr algn="ctr"/>
            <a:r>
              <a:rPr lang="el-GR" sz="1700" b="1" spc="300" dirty="0">
                <a:solidFill>
                  <a:schemeClr val="bg1"/>
                </a:solidFill>
              </a:rPr>
              <a:t>26. Διάταξη αποδείξεων - ΙΙ</a:t>
            </a:r>
          </a:p>
        </p:txBody>
      </p:sp>
      <p:graphicFrame>
        <p:nvGraphicFramePr>
          <p:cNvPr id="2" name="Πίνακας 1">
            <a:extLst>
              <a:ext uri="{FF2B5EF4-FFF2-40B4-BE49-F238E27FC236}">
                <a16:creationId xmlns:a16="http://schemas.microsoft.com/office/drawing/2014/main" id="{434AB46F-6EE6-E47A-2BF8-19FB50B11DB7}"/>
              </a:ext>
            </a:extLst>
          </p:cNvPr>
          <p:cNvGraphicFramePr>
            <a:graphicFrameLocks noGrp="1"/>
          </p:cNvGraphicFramePr>
          <p:nvPr>
            <p:extLst>
              <p:ext uri="{D42A27DB-BD31-4B8C-83A1-F6EECF244321}">
                <p14:modId xmlns:p14="http://schemas.microsoft.com/office/powerpoint/2010/main" val="1236693397"/>
              </p:ext>
            </p:extLst>
          </p:nvPr>
        </p:nvGraphicFramePr>
        <p:xfrm>
          <a:off x="0" y="339502"/>
          <a:ext cx="8748463" cy="4803998"/>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803998">
                <a:tc>
                  <a:txBody>
                    <a:bodyPr/>
                    <a:lstStyle/>
                    <a:p>
                      <a:pPr marL="285750" indent="-285750" algn="just">
                        <a:lnSpc>
                          <a:spcPct val="100000"/>
                        </a:lnSpc>
                        <a:buFont typeface="Wingdings" panose="05000000000000000000" pitchFamily="2" charset="2"/>
                        <a:buChar char="Ø"/>
                      </a:pPr>
                      <a:r>
                        <a:rPr lang="el-GR" sz="1600" dirty="0">
                          <a:solidFill>
                            <a:schemeClr val="tx2"/>
                          </a:solidFill>
                          <a:latin typeface="+mj-lt"/>
                        </a:rPr>
                        <a:t>Δημιουργείτο το ερώτημα : Τι θα συμβεί, αν κατέθεταν προτάσεις στην προδικασία, αλλά δεν παρίσταντο στο ακροατήριο οι διάδικοι ; Θα ερημοδικάζονταν ; </a:t>
                      </a:r>
                    </a:p>
                    <a:p>
                      <a:pPr marL="285750" indent="-285750" algn="just">
                        <a:lnSpc>
                          <a:spcPct val="100000"/>
                        </a:lnSpc>
                        <a:buFont typeface="Wingdings" panose="05000000000000000000" pitchFamily="2" charset="2"/>
                        <a:buChar char="Ø"/>
                      </a:pPr>
                      <a:endParaRPr lang="el-GR" sz="1600" dirty="0">
                        <a:solidFill>
                          <a:schemeClr val="tx2"/>
                        </a:solidFill>
                        <a:latin typeface="+mj-lt"/>
                      </a:endParaRPr>
                    </a:p>
                    <a:p>
                      <a:pPr marL="285750" indent="-285750" algn="just">
                        <a:lnSpc>
                          <a:spcPct val="100000"/>
                        </a:lnSpc>
                        <a:buFont typeface="Wingdings" panose="05000000000000000000" pitchFamily="2" charset="2"/>
                        <a:buChar char="Ø"/>
                      </a:pPr>
                      <a:endParaRPr lang="el-GR" sz="1600" dirty="0">
                        <a:solidFill>
                          <a:srgbClr val="00B050"/>
                        </a:solidFill>
                        <a:latin typeface="+mj-lt"/>
                      </a:endParaRPr>
                    </a:p>
                    <a:p>
                      <a:pPr marL="285750" indent="-285750" algn="just">
                        <a:lnSpc>
                          <a:spcPct val="100000"/>
                        </a:lnSpc>
                        <a:buFont typeface="Wingdings" panose="05000000000000000000" pitchFamily="2" charset="2"/>
                        <a:buChar char="Ø"/>
                      </a:pPr>
                      <a:r>
                        <a:rPr lang="el-GR" sz="1600" dirty="0">
                          <a:solidFill>
                            <a:srgbClr val="002060"/>
                          </a:solidFill>
                          <a:latin typeface="+mj-lt"/>
                        </a:rPr>
                        <a:t>ΠΡΟΚΕΙΤΟ ΜΑΛΛΟΝ ΑΠΛΩΣ ΓΙΑ ΔΙΚΟΝΟΜΙΚΟ ΒΑΡΟΣ : </a:t>
                      </a:r>
                      <a:r>
                        <a:rPr lang="el-GR" sz="1600" dirty="0">
                          <a:solidFill>
                            <a:srgbClr val="7030A0"/>
                          </a:solidFill>
                          <a:latin typeface="+mj-lt"/>
                        </a:rPr>
                        <a:t>Η «υποχρέωση» παράστασης συναρτάτο αποκλειστικά με τη δυνατότητα εξέτασης μάρτυρα/διαδίκου. </a:t>
                      </a:r>
                      <a:r>
                        <a:rPr lang="el-GR" sz="1600" dirty="0">
                          <a:solidFill>
                            <a:srgbClr val="002060"/>
                          </a:solidFill>
                          <a:latin typeface="+mj-lt"/>
                        </a:rPr>
                        <a:t>Αν δεν παρίστατο πληρεξούσιος δικηγόρος του διαδίκου,</a:t>
                      </a:r>
                      <a:r>
                        <a:rPr lang="el-GR" sz="1600" dirty="0">
                          <a:solidFill>
                            <a:srgbClr val="7030A0"/>
                          </a:solidFill>
                          <a:latin typeface="+mj-lt"/>
                        </a:rPr>
                        <a:t> δεν θα μπορούσε και να εξετάσει αυτός τον μάρτυρα. Αν αμφότεροι οι διάδικοι δεν παρίσταντο, η υπόθεση θα συζητείτο, αλλά οι διάδικοι θα έχαναν το δικαίωμα εξέτασης.</a:t>
                      </a:r>
                      <a:r>
                        <a:rPr lang="el-GR" sz="1600" dirty="0">
                          <a:solidFill>
                            <a:schemeClr val="tx2">
                              <a:lumMod val="50000"/>
                            </a:schemeClr>
                          </a:solidFill>
                          <a:latin typeface="+mj-lt"/>
                        </a:rPr>
                        <a:t> </a:t>
                      </a:r>
                    </a:p>
                    <a:p>
                      <a:pPr marL="285750" indent="-285750" algn="just">
                        <a:lnSpc>
                          <a:spcPct val="100000"/>
                        </a:lnSpc>
                        <a:buFont typeface="Wingdings" panose="05000000000000000000" pitchFamily="2" charset="2"/>
                        <a:buChar char="Ø"/>
                      </a:pPr>
                      <a:endParaRPr lang="el-GR" sz="1600" dirty="0">
                        <a:solidFill>
                          <a:schemeClr val="tx2">
                            <a:lumMod val="50000"/>
                          </a:schemeClr>
                        </a:solidFill>
                        <a:latin typeface="+mj-lt"/>
                      </a:endParaRPr>
                    </a:p>
                    <a:p>
                      <a:pPr marL="285750" indent="-285750" algn="just">
                        <a:lnSpc>
                          <a:spcPct val="100000"/>
                        </a:lnSpc>
                        <a:buFont typeface="Wingdings" panose="05000000000000000000" pitchFamily="2" charset="2"/>
                        <a:buChar char="Ø"/>
                      </a:pPr>
                      <a:r>
                        <a:rPr lang="el-GR" sz="1600" dirty="0">
                          <a:solidFill>
                            <a:srgbClr val="C00000"/>
                          </a:solidFill>
                          <a:latin typeface="+mj-lt"/>
                        </a:rPr>
                        <a:t> ΤΟ ΖΗΤΗΜΑ ΕΠΙΛΥΕΤΑΙ ΜΕ ΤΟ ΣΧΕΔΙΟ ΝΟΜΟΥ :</a:t>
                      </a:r>
                      <a:r>
                        <a:rPr lang="el-GR" sz="1600" dirty="0">
                          <a:solidFill>
                            <a:srgbClr val="00B050"/>
                          </a:solidFill>
                          <a:latin typeface="+mj-lt"/>
                        </a:rPr>
                        <a:t> Με τροποποίηση στη Διάταξη του άρ. 237 παρ. 6 ΚΠολΔ, διευκρινίζεται πλέον ρητά ότι, ανεξαρτήτως αν εκδοθεί διάταξη </a:t>
                      </a:r>
                      <a:r>
                        <a:rPr lang="el-GR" sz="1600" i="1" dirty="0">
                          <a:solidFill>
                            <a:srgbClr val="002060"/>
                          </a:solidFill>
                          <a:latin typeface="+mj-lt"/>
                        </a:rPr>
                        <a:t>«…Η παράσταση των δικηγόρων κατά τη συζήτηση δεν είναι (πάντως) υποχρεωτική...»</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3746432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6A31C5-01D6-8123-E67C-D82F9F62134C}"/>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B6206A37-0798-370A-6FE4-ACA571BC76B8}"/>
              </a:ext>
            </a:extLst>
          </p:cNvPr>
          <p:cNvSpPr>
            <a:spLocks noGrp="1"/>
          </p:cNvSpPr>
          <p:nvPr>
            <p:ph type="title"/>
          </p:nvPr>
        </p:nvSpPr>
        <p:spPr>
          <a:xfrm>
            <a:off x="0" y="0"/>
            <a:ext cx="8748464" cy="339502"/>
          </a:xfrm>
          <a:solidFill>
            <a:schemeClr val="accent1"/>
          </a:solidFill>
        </p:spPr>
        <p:txBody>
          <a:bodyPr/>
          <a:lstStyle/>
          <a:p>
            <a:pPr algn="ctr"/>
            <a:r>
              <a:rPr lang="el-GR" sz="1700" b="1" spc="300" dirty="0">
                <a:solidFill>
                  <a:schemeClr val="bg1"/>
                </a:solidFill>
              </a:rPr>
              <a:t>27. Εξέταση μαρτύρων ειδικότερα</a:t>
            </a:r>
          </a:p>
        </p:txBody>
      </p:sp>
      <p:graphicFrame>
        <p:nvGraphicFramePr>
          <p:cNvPr id="2" name="Πίνακας 1">
            <a:extLst>
              <a:ext uri="{FF2B5EF4-FFF2-40B4-BE49-F238E27FC236}">
                <a16:creationId xmlns:a16="http://schemas.microsoft.com/office/drawing/2014/main" id="{2BC24F12-5A48-5B3C-FDAC-B51BBFCF91A1}"/>
              </a:ext>
            </a:extLst>
          </p:cNvPr>
          <p:cNvGraphicFramePr>
            <a:graphicFrameLocks noGrp="1"/>
          </p:cNvGraphicFramePr>
          <p:nvPr>
            <p:extLst>
              <p:ext uri="{D42A27DB-BD31-4B8C-83A1-F6EECF244321}">
                <p14:modId xmlns:p14="http://schemas.microsoft.com/office/powerpoint/2010/main" val="2992895170"/>
              </p:ext>
            </p:extLst>
          </p:nvPr>
        </p:nvGraphicFramePr>
        <p:xfrm>
          <a:off x="35496" y="339502"/>
          <a:ext cx="8748463" cy="4803998"/>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803998">
                <a:tc>
                  <a:txBody>
                    <a:bodyPr/>
                    <a:lstStyle/>
                    <a:p>
                      <a:pPr marL="285750" indent="-285750" algn="just">
                        <a:lnSpc>
                          <a:spcPct val="100000"/>
                        </a:lnSpc>
                        <a:buFont typeface="Wingdings" panose="05000000000000000000" pitchFamily="2" charset="2"/>
                        <a:buChar char="Ø"/>
                      </a:pPr>
                      <a:r>
                        <a:rPr lang="el-GR" sz="1600" dirty="0">
                          <a:solidFill>
                            <a:srgbClr val="002060"/>
                          </a:solidFill>
                          <a:latin typeface="+mj-lt"/>
                        </a:rPr>
                        <a:t>Εγκατάλειψη κριτηρίου απόλυτης αναγκαιότητας</a:t>
                      </a:r>
                    </a:p>
                    <a:p>
                      <a:pPr marL="285750" indent="-285750" algn="just">
                        <a:lnSpc>
                          <a:spcPct val="100000"/>
                        </a:lnSpc>
                        <a:buFont typeface="Wingdings" panose="05000000000000000000" pitchFamily="2" charset="2"/>
                        <a:buChar char="Ø"/>
                      </a:pPr>
                      <a:r>
                        <a:rPr lang="el-GR" sz="1600" dirty="0">
                          <a:solidFill>
                            <a:schemeClr val="tx2">
                              <a:lumMod val="50000"/>
                            </a:schemeClr>
                          </a:solidFill>
                          <a:latin typeface="+mj-lt"/>
                        </a:rPr>
                        <a:t> </a:t>
                      </a:r>
                      <a:r>
                        <a:rPr lang="el-GR" sz="1600" dirty="0">
                          <a:solidFill>
                            <a:schemeClr val="tx2"/>
                          </a:solidFill>
                          <a:latin typeface="+mj-lt"/>
                        </a:rPr>
                        <a:t>Δεν ορίζεται, αν εξετάζεται ένας μάρτυρας από κάθε πλευρά, αν οι μάρτυρες πρέπει να αναφέρονται ονομαστικά στη διάταξη, αν, σε καταφατική περίπτωση, οι μάρτυρες επιλέγονται από τους ενόρκως βεβαιούντες, τι θα συμβεί, αν ο χρόνος δεν επαρκεί για την εξέταση κ.ο.κ.. </a:t>
                      </a:r>
                    </a:p>
                    <a:p>
                      <a:pPr marL="285750" indent="-285750" algn="just">
                        <a:lnSpc>
                          <a:spcPct val="100000"/>
                        </a:lnSpc>
                        <a:buFont typeface="Wingdings" panose="05000000000000000000" pitchFamily="2" charset="2"/>
                        <a:buChar char="Ø"/>
                      </a:pPr>
                      <a:r>
                        <a:rPr lang="el-GR" sz="1600" dirty="0">
                          <a:solidFill>
                            <a:srgbClr val="002060"/>
                          </a:solidFill>
                          <a:latin typeface="+mj-lt"/>
                        </a:rPr>
                        <a:t>Ως προς την εξέταση ενός μάρτυρα ανά πλευρά και τη θεώρηση ως μίας πλευράς των ομοδίκων, εκτός και αν έχουν αντιτιθέμενα συμφέροντα : Λύση πλέον από το άρ. 396 ΚΠολΔ (η επιφύλαξη άνευ πλέον νοήματος)</a:t>
                      </a:r>
                    </a:p>
                    <a:p>
                      <a:pPr marL="285750" indent="-285750" algn="just">
                        <a:lnSpc>
                          <a:spcPct val="100000"/>
                        </a:lnSpc>
                        <a:buFont typeface="Wingdings" panose="05000000000000000000" pitchFamily="2" charset="2"/>
                        <a:buChar char="Ø"/>
                      </a:pPr>
                      <a:r>
                        <a:rPr lang="el-GR" sz="1600" dirty="0">
                          <a:solidFill>
                            <a:srgbClr val="C00000"/>
                          </a:solidFill>
                          <a:latin typeface="+mj-lt"/>
                        </a:rPr>
                        <a:t>Διατάσσεται η εξέταση συγκεκριμένων μαρτύρων ή απλώς διατάσσεται η εξέταση,</a:t>
                      </a:r>
                      <a:r>
                        <a:rPr lang="el-GR" sz="1600" dirty="0">
                          <a:solidFill>
                            <a:schemeClr val="tx2">
                              <a:lumMod val="50000"/>
                            </a:schemeClr>
                          </a:solidFill>
                          <a:latin typeface="+mj-lt"/>
                        </a:rPr>
                        <a:t> </a:t>
                      </a:r>
                      <a:r>
                        <a:rPr lang="el-GR" sz="1600" dirty="0">
                          <a:solidFill>
                            <a:srgbClr val="C00000"/>
                          </a:solidFill>
                          <a:latin typeface="+mj-lt"/>
                        </a:rPr>
                        <a:t>επαφιεμένου του Δικαστηρίου στην πρωτοβουλία των διαδίκων ως προς τη συγκεκριμενοποίηση του προσώπου των μαρτύρων ;</a:t>
                      </a:r>
                      <a:r>
                        <a:rPr lang="el-GR" sz="1600" dirty="0">
                          <a:solidFill>
                            <a:schemeClr val="tx2"/>
                          </a:solidFill>
                          <a:latin typeface="+mj-lt"/>
                        </a:rPr>
                        <a:t> </a:t>
                      </a:r>
                      <a:r>
                        <a:rPr lang="el-GR" sz="1600" dirty="0">
                          <a:solidFill>
                            <a:srgbClr val="002060"/>
                          </a:solidFill>
                          <a:latin typeface="+mj-lt"/>
                        </a:rPr>
                        <a:t>Μάλλον το 1</a:t>
                      </a:r>
                      <a:r>
                        <a:rPr lang="el-GR" sz="1600" baseline="30000" dirty="0">
                          <a:solidFill>
                            <a:srgbClr val="002060"/>
                          </a:solidFill>
                          <a:latin typeface="+mj-lt"/>
                        </a:rPr>
                        <a:t>ο</a:t>
                      </a:r>
                      <a:r>
                        <a:rPr lang="el-GR" sz="1600" dirty="0">
                          <a:solidFill>
                            <a:srgbClr val="002060"/>
                          </a:solidFill>
                          <a:latin typeface="+mj-lt"/>
                        </a:rPr>
                        <a:t> μεν, εκτός και αν το Δικαστήριο κρίνει άλλως, με υποχρέωση, όμως, του Δικαστηρίου να επιλέξει πρώτα τον προτεινόμενο μάρτυρα, άλλως έναν εκ των ενόρκως βεβαιούντων ως να τεκμαίρετο αυτός ως προτεινόμενος μάρτυρας</a:t>
                      </a:r>
                      <a:r>
                        <a:rPr lang="el-GR" sz="1600" dirty="0">
                          <a:solidFill>
                            <a:schemeClr val="tx2"/>
                          </a:solidFill>
                          <a:latin typeface="+mj-lt"/>
                        </a:rPr>
                        <a:t>  </a:t>
                      </a:r>
                    </a:p>
                    <a:p>
                      <a:pPr marL="285750" indent="-285750" algn="just">
                        <a:lnSpc>
                          <a:spcPct val="100000"/>
                        </a:lnSpc>
                        <a:buFont typeface="Wingdings" panose="05000000000000000000" pitchFamily="2" charset="2"/>
                        <a:buChar char="Ø"/>
                      </a:pPr>
                      <a:r>
                        <a:rPr lang="el-GR" sz="1600" dirty="0">
                          <a:solidFill>
                            <a:schemeClr val="tx2"/>
                          </a:solidFill>
                          <a:latin typeface="+mj-lt"/>
                        </a:rPr>
                        <a:t>Τι δει πράξαι, αν ο μάρτυρας δεν εμφανιστεί ενδεχομένως και λόγω ανωτέρας βίας ;</a:t>
                      </a:r>
                    </a:p>
                    <a:p>
                      <a:pPr marL="285750" indent="-285750" algn="just">
                        <a:lnSpc>
                          <a:spcPct val="100000"/>
                        </a:lnSpc>
                        <a:buFont typeface="Wingdings" panose="05000000000000000000" pitchFamily="2" charset="2"/>
                        <a:buChar char="Ø"/>
                      </a:pPr>
                      <a:r>
                        <a:rPr lang="el-GR" sz="1600" dirty="0">
                          <a:solidFill>
                            <a:srgbClr val="00B050"/>
                          </a:solidFill>
                          <a:latin typeface="+mj-lt"/>
                        </a:rPr>
                        <a:t> Θετική η δυνατότητα του Δικαστηρίου να αξιολογήσει προ της συζήτησης, πού και αν χρειάζεται εμμάρτυρη απόδειξη. </a:t>
                      </a:r>
                    </a:p>
                    <a:p>
                      <a:pPr marL="285750" indent="-285750" algn="just">
                        <a:lnSpc>
                          <a:spcPct val="100000"/>
                        </a:lnSpc>
                        <a:buFont typeface="Wingdings" panose="05000000000000000000" pitchFamily="2" charset="2"/>
                        <a:buChar char="Ø"/>
                      </a:pPr>
                      <a:r>
                        <a:rPr lang="el-GR" sz="1600" dirty="0">
                          <a:solidFill>
                            <a:srgbClr val="002060"/>
                          </a:solidFill>
                          <a:latin typeface="+mj-lt"/>
                        </a:rPr>
                        <a:t>Δεν φαίνεται να προβλέπεται ρητά κοινοποίηση της διάταξης στην περίπτωση αυτή. </a:t>
                      </a:r>
                    </a:p>
                    <a:p>
                      <a:pPr marL="285750" indent="-285750" algn="just">
                        <a:lnSpc>
                          <a:spcPct val="100000"/>
                        </a:lnSpc>
                        <a:buFont typeface="Wingdings" panose="05000000000000000000" pitchFamily="2" charset="2"/>
                        <a:buChar char="Ø"/>
                      </a:pPr>
                      <a:r>
                        <a:rPr lang="el-GR" sz="1600" dirty="0">
                          <a:solidFill>
                            <a:srgbClr val="C00000"/>
                          </a:solidFill>
                          <a:latin typeface="+mj-lt"/>
                        </a:rPr>
                        <a:t>Αξιολόγηση καταθέσεων</a:t>
                      </a:r>
                      <a:r>
                        <a:rPr lang="el-GR" sz="1600" dirty="0">
                          <a:solidFill>
                            <a:schemeClr val="tx2">
                              <a:lumMod val="50000"/>
                            </a:schemeClr>
                          </a:solidFill>
                          <a:latin typeface="+mj-lt"/>
                        </a:rPr>
                        <a:t> : </a:t>
                      </a:r>
                      <a:r>
                        <a:rPr lang="el-GR" sz="1600" dirty="0">
                          <a:solidFill>
                            <a:schemeClr val="tx2"/>
                          </a:solidFill>
                          <a:latin typeface="+mj-lt"/>
                        </a:rPr>
                        <a:t>Μέχρι τις 12:00 της 5</a:t>
                      </a:r>
                      <a:r>
                        <a:rPr lang="el-GR" sz="1600" baseline="30000" dirty="0">
                          <a:solidFill>
                            <a:schemeClr val="tx2"/>
                          </a:solidFill>
                          <a:latin typeface="+mj-lt"/>
                        </a:rPr>
                        <a:t>ης</a:t>
                      </a:r>
                      <a:r>
                        <a:rPr lang="el-GR" sz="1600" dirty="0">
                          <a:solidFill>
                            <a:schemeClr val="tx2"/>
                          </a:solidFill>
                          <a:latin typeface="+mj-lt"/>
                        </a:rPr>
                        <a:t> εργάσιμης ημέρας μετά τη συζήτηση</a:t>
                      </a:r>
                      <a:r>
                        <a:rPr lang="el-GR" sz="1600" dirty="0">
                          <a:solidFill>
                            <a:schemeClr val="tx2">
                              <a:lumMod val="50000"/>
                            </a:schemeClr>
                          </a:solidFill>
                          <a:latin typeface="+mj-lt"/>
                        </a:rPr>
                        <a:t>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32017252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CC409-0449-78FC-3140-D5AA0B191ADE}"/>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3B97E7C7-9CBF-F837-1626-E26065DE80C7}"/>
              </a:ext>
            </a:extLst>
          </p:cNvPr>
          <p:cNvSpPr>
            <a:spLocks noGrp="1"/>
          </p:cNvSpPr>
          <p:nvPr>
            <p:ph type="title"/>
          </p:nvPr>
        </p:nvSpPr>
        <p:spPr>
          <a:xfrm>
            <a:off x="0" y="0"/>
            <a:ext cx="8964488" cy="267494"/>
          </a:xfrm>
          <a:solidFill>
            <a:schemeClr val="accent1"/>
          </a:solidFill>
        </p:spPr>
        <p:txBody>
          <a:bodyPr/>
          <a:lstStyle/>
          <a:p>
            <a:pPr algn="ctr"/>
            <a:r>
              <a:rPr lang="el-GR" sz="1700" b="1" spc="300" dirty="0">
                <a:solidFill>
                  <a:schemeClr val="bg1"/>
                </a:solidFill>
              </a:rPr>
              <a:t>28.Διάταξη πραγματογνωμοσύνης</a:t>
            </a:r>
          </a:p>
        </p:txBody>
      </p:sp>
      <p:graphicFrame>
        <p:nvGraphicFramePr>
          <p:cNvPr id="2" name="Πίνακας 1">
            <a:extLst>
              <a:ext uri="{FF2B5EF4-FFF2-40B4-BE49-F238E27FC236}">
                <a16:creationId xmlns:a16="http://schemas.microsoft.com/office/drawing/2014/main" id="{37A909CF-D0E7-B804-5DFB-8ADC9C21399B}"/>
              </a:ext>
            </a:extLst>
          </p:cNvPr>
          <p:cNvGraphicFramePr>
            <a:graphicFrameLocks noGrp="1"/>
          </p:cNvGraphicFramePr>
          <p:nvPr>
            <p:extLst>
              <p:ext uri="{D42A27DB-BD31-4B8C-83A1-F6EECF244321}">
                <p14:modId xmlns:p14="http://schemas.microsoft.com/office/powerpoint/2010/main" val="635850373"/>
              </p:ext>
            </p:extLst>
          </p:nvPr>
        </p:nvGraphicFramePr>
        <p:xfrm>
          <a:off x="0" y="267494"/>
          <a:ext cx="8964488" cy="4876800"/>
        </p:xfrm>
        <a:graphic>
          <a:graphicData uri="http://schemas.openxmlformats.org/drawingml/2006/table">
            <a:tbl>
              <a:tblPr firstRow="1" bandRow="1">
                <a:tableStyleId>{5C22544A-7EE6-4342-B048-85BDC9FD1C3A}</a:tableStyleId>
              </a:tblPr>
              <a:tblGrid>
                <a:gridCol w="8964488">
                  <a:extLst>
                    <a:ext uri="{9D8B030D-6E8A-4147-A177-3AD203B41FA5}">
                      <a16:colId xmlns:a16="http://schemas.microsoft.com/office/drawing/2014/main" val="2463421361"/>
                    </a:ext>
                  </a:extLst>
                </a:gridCol>
              </a:tblGrid>
              <a:tr h="4876006">
                <a:tc>
                  <a:txBody>
                    <a:bodyPr/>
                    <a:lstStyle/>
                    <a:p>
                      <a:pPr marL="285750" indent="-285750" algn="just">
                        <a:lnSpc>
                          <a:spcPct val="100000"/>
                        </a:lnSpc>
                        <a:buFont typeface="Wingdings" panose="05000000000000000000" pitchFamily="2" charset="2"/>
                        <a:buChar char="Ø"/>
                      </a:pPr>
                      <a:r>
                        <a:rPr lang="el-GR" sz="1500" dirty="0">
                          <a:solidFill>
                            <a:schemeClr val="tx2"/>
                          </a:solidFill>
                          <a:latin typeface="+mj-lt"/>
                        </a:rPr>
                        <a:t>Η διάταξη</a:t>
                      </a:r>
                      <a:r>
                        <a:rPr lang="el-GR" sz="1500" dirty="0">
                          <a:solidFill>
                            <a:schemeClr val="tx2">
                              <a:lumMod val="50000"/>
                            </a:schemeClr>
                          </a:solidFill>
                          <a:latin typeface="+mj-lt"/>
                        </a:rPr>
                        <a:t> </a:t>
                      </a:r>
                      <a:r>
                        <a:rPr lang="el-GR" sz="1500" dirty="0">
                          <a:solidFill>
                            <a:srgbClr val="C00000"/>
                          </a:solidFill>
                          <a:latin typeface="+mj-lt"/>
                        </a:rPr>
                        <a:t>κοινοποιείται</a:t>
                      </a:r>
                      <a:r>
                        <a:rPr lang="el-GR" sz="1500" dirty="0">
                          <a:solidFill>
                            <a:schemeClr val="tx2"/>
                          </a:solidFill>
                          <a:latin typeface="+mj-lt"/>
                        </a:rPr>
                        <a:t> σε διαδίκους/πραγματογνώμονα επιμελεία Γραμματείας + </a:t>
                      </a:r>
                      <a:r>
                        <a:rPr lang="el-GR" sz="1500" dirty="0">
                          <a:solidFill>
                            <a:srgbClr val="C00000"/>
                          </a:solidFill>
                          <a:latin typeface="+mj-lt"/>
                        </a:rPr>
                        <a:t>εντός 5 ημερών</a:t>
                      </a:r>
                      <a:r>
                        <a:rPr lang="el-GR" sz="1500" dirty="0">
                          <a:solidFill>
                            <a:schemeClr val="tx2">
                              <a:lumMod val="50000"/>
                            </a:schemeClr>
                          </a:solidFill>
                          <a:latin typeface="+mj-lt"/>
                        </a:rPr>
                        <a:t> </a:t>
                      </a:r>
                      <a:r>
                        <a:rPr lang="el-GR" sz="1500" dirty="0">
                          <a:solidFill>
                            <a:schemeClr val="tx2"/>
                          </a:solidFill>
                          <a:latin typeface="+mj-lt"/>
                        </a:rPr>
                        <a:t>από την κοινοποίηση προτείνονται</a:t>
                      </a:r>
                      <a:r>
                        <a:rPr lang="el-GR" sz="1500" dirty="0">
                          <a:solidFill>
                            <a:schemeClr val="tx2">
                              <a:lumMod val="50000"/>
                            </a:schemeClr>
                          </a:solidFill>
                          <a:latin typeface="+mj-lt"/>
                        </a:rPr>
                        <a:t> </a:t>
                      </a:r>
                      <a:r>
                        <a:rPr lang="el-GR" sz="1500" dirty="0">
                          <a:solidFill>
                            <a:srgbClr val="C00000"/>
                          </a:solidFill>
                          <a:latin typeface="+mj-lt"/>
                        </a:rPr>
                        <a:t>οι</a:t>
                      </a:r>
                      <a:r>
                        <a:rPr lang="el-GR" sz="1500" dirty="0">
                          <a:solidFill>
                            <a:schemeClr val="tx2">
                              <a:lumMod val="50000"/>
                            </a:schemeClr>
                          </a:solidFill>
                          <a:latin typeface="+mj-lt"/>
                        </a:rPr>
                        <a:t> </a:t>
                      </a:r>
                      <a:r>
                        <a:rPr lang="el-GR" sz="1500" dirty="0">
                          <a:solidFill>
                            <a:srgbClr val="C00000"/>
                          </a:solidFill>
                          <a:latin typeface="+mj-lt"/>
                        </a:rPr>
                        <a:t>λόγοι εξαίρεσης ή το αίτημα αντικατάστασης</a:t>
                      </a:r>
                      <a:endParaRPr lang="el-GR" sz="1500" dirty="0">
                        <a:solidFill>
                          <a:schemeClr val="tx2">
                            <a:lumMod val="50000"/>
                          </a:schemeClr>
                        </a:solidFill>
                        <a:latin typeface="+mj-lt"/>
                      </a:endParaRPr>
                    </a:p>
                    <a:p>
                      <a:pPr marL="285750" indent="-285750" algn="just">
                        <a:lnSpc>
                          <a:spcPct val="100000"/>
                        </a:lnSpc>
                        <a:buFont typeface="Wingdings" panose="05000000000000000000" pitchFamily="2" charset="2"/>
                        <a:buChar char="Ø"/>
                      </a:pPr>
                      <a:r>
                        <a:rPr lang="el-GR" sz="1500" dirty="0">
                          <a:solidFill>
                            <a:srgbClr val="C00000"/>
                          </a:solidFill>
                          <a:latin typeface="+mj-lt"/>
                        </a:rPr>
                        <a:t>Δυνατή η αυτεπάγγελτη ανάκληση</a:t>
                      </a:r>
                      <a:r>
                        <a:rPr lang="el-GR" sz="1500" dirty="0">
                          <a:solidFill>
                            <a:schemeClr val="tx2">
                              <a:lumMod val="50000"/>
                            </a:schemeClr>
                          </a:solidFill>
                          <a:latin typeface="+mj-lt"/>
                        </a:rPr>
                        <a:t>, </a:t>
                      </a:r>
                      <a:r>
                        <a:rPr lang="el-GR" sz="1500" dirty="0">
                          <a:solidFill>
                            <a:srgbClr val="002060"/>
                          </a:solidFill>
                          <a:latin typeface="+mj-lt"/>
                        </a:rPr>
                        <a:t>αν ανέφικτο να κατατεθεί εμπρόθεσμα</a:t>
                      </a:r>
                      <a:r>
                        <a:rPr lang="el-GR" sz="1500" dirty="0">
                          <a:solidFill>
                            <a:schemeClr val="tx2">
                              <a:lumMod val="50000"/>
                            </a:schemeClr>
                          </a:solidFill>
                          <a:latin typeface="+mj-lt"/>
                        </a:rPr>
                        <a:t> </a:t>
                      </a:r>
                      <a:r>
                        <a:rPr lang="el-GR" sz="1500" dirty="0">
                          <a:solidFill>
                            <a:schemeClr val="tx2"/>
                          </a:solidFill>
                          <a:latin typeface="+mj-lt"/>
                        </a:rPr>
                        <a:t>η πραγματογνωμοσύνη</a:t>
                      </a:r>
                      <a:r>
                        <a:rPr lang="el-GR" sz="1500" dirty="0">
                          <a:solidFill>
                            <a:schemeClr val="tx2">
                              <a:lumMod val="50000"/>
                            </a:schemeClr>
                          </a:solidFill>
                          <a:latin typeface="+mj-lt"/>
                        </a:rPr>
                        <a:t> </a:t>
                      </a:r>
                    </a:p>
                    <a:p>
                      <a:pPr marL="285750" indent="-285750" algn="just">
                        <a:lnSpc>
                          <a:spcPct val="100000"/>
                        </a:lnSpc>
                        <a:buFont typeface="Wingdings" panose="05000000000000000000" pitchFamily="2" charset="2"/>
                        <a:buChar char="Ø"/>
                      </a:pPr>
                      <a:r>
                        <a:rPr lang="el-GR" sz="1500" dirty="0">
                          <a:solidFill>
                            <a:srgbClr val="C00000"/>
                          </a:solidFill>
                          <a:latin typeface="+mj-lt"/>
                        </a:rPr>
                        <a:t>Όχι εκ του νόμου προθεσμία</a:t>
                      </a:r>
                      <a:r>
                        <a:rPr lang="el-GR" sz="1500" dirty="0">
                          <a:solidFill>
                            <a:schemeClr val="tx2">
                              <a:lumMod val="50000"/>
                            </a:schemeClr>
                          </a:solidFill>
                          <a:latin typeface="+mj-lt"/>
                        </a:rPr>
                        <a:t> </a:t>
                      </a:r>
                      <a:r>
                        <a:rPr lang="el-GR" sz="1500" dirty="0">
                          <a:solidFill>
                            <a:schemeClr val="tx2"/>
                          </a:solidFill>
                          <a:latin typeface="+mj-lt"/>
                        </a:rPr>
                        <a:t>για τη διενέργεια : Στην κρίση του Δικαστή (όρια 307 ΚΠολΔ)</a:t>
                      </a:r>
                    </a:p>
                    <a:p>
                      <a:pPr marL="285750" indent="-285750" algn="just">
                        <a:lnSpc>
                          <a:spcPct val="100000"/>
                        </a:lnSpc>
                        <a:buFont typeface="Wingdings" panose="05000000000000000000" pitchFamily="2" charset="2"/>
                        <a:buChar char="Ø"/>
                      </a:pPr>
                      <a:r>
                        <a:rPr lang="el-GR" sz="1500" dirty="0">
                          <a:solidFill>
                            <a:srgbClr val="002060"/>
                          </a:solidFill>
                          <a:latin typeface="+mj-lt"/>
                        </a:rPr>
                        <a:t>Εκπρόθεσμη πραγματογνωμοσύνη : Λαμβάνεται υπόψη, όπως και πριν</a:t>
                      </a:r>
                      <a:endParaRPr lang="el-GR" sz="1500" dirty="0">
                        <a:solidFill>
                          <a:schemeClr val="tx2"/>
                        </a:solidFill>
                        <a:latin typeface="+mj-lt"/>
                      </a:endParaRPr>
                    </a:p>
                    <a:p>
                      <a:pPr marL="285750" indent="-285750" algn="just">
                        <a:lnSpc>
                          <a:spcPct val="100000"/>
                        </a:lnSpc>
                        <a:buFont typeface="Wingdings" panose="05000000000000000000" pitchFamily="2" charset="2"/>
                        <a:buChar char="Ø"/>
                      </a:pPr>
                      <a:r>
                        <a:rPr lang="el-GR" sz="1500" u="sng" dirty="0">
                          <a:solidFill>
                            <a:srgbClr val="C00000"/>
                          </a:solidFill>
                          <a:latin typeface="+mj-lt"/>
                        </a:rPr>
                        <a:t>Προβληματικές οι νέες ρυθμίσεις περί εξαίρεσης/αντικατάστασης πραγματογνώμονα</a:t>
                      </a:r>
                      <a:r>
                        <a:rPr lang="el-GR" sz="1500" dirty="0">
                          <a:solidFill>
                            <a:srgbClr val="C00000"/>
                          </a:solidFill>
                          <a:latin typeface="+mj-lt"/>
                        </a:rPr>
                        <a:t>, όπως διαμορφώνονται (παρότι εξαιρετικά συχνή η χρήση τους στην πράξη !) </a:t>
                      </a:r>
                    </a:p>
                    <a:p>
                      <a:pPr marL="285750" indent="-285750" algn="just">
                        <a:lnSpc>
                          <a:spcPct val="100000"/>
                        </a:lnSpc>
                        <a:buFont typeface="Wingdings" panose="05000000000000000000" pitchFamily="2" charset="2"/>
                        <a:buChar char="Ø"/>
                      </a:pPr>
                      <a:r>
                        <a:rPr lang="el-GR" sz="1500" u="sng" dirty="0">
                          <a:solidFill>
                            <a:srgbClr val="C00000"/>
                          </a:solidFill>
                          <a:latin typeface="+mj-lt"/>
                        </a:rPr>
                        <a:t>Δεν είναι πλέον  σαφές</a:t>
                      </a:r>
                      <a:r>
                        <a:rPr lang="el-GR" sz="1500" dirty="0">
                          <a:solidFill>
                            <a:srgbClr val="C00000"/>
                          </a:solidFill>
                          <a:latin typeface="+mj-lt"/>
                        </a:rPr>
                        <a:t> : </a:t>
                      </a:r>
                      <a:r>
                        <a:rPr lang="el-GR" sz="1500" dirty="0">
                          <a:solidFill>
                            <a:schemeClr val="tx2"/>
                          </a:solidFill>
                          <a:latin typeface="+mj-lt"/>
                        </a:rPr>
                        <a:t>Πώς – με ποια ακριβώς διαδικασία δικάζονται ; Σε τι πλαίσιο ;  </a:t>
                      </a:r>
                    </a:p>
                    <a:p>
                      <a:pPr marL="285750" indent="-285750" algn="just">
                        <a:lnSpc>
                          <a:spcPct val="100000"/>
                        </a:lnSpc>
                        <a:buFont typeface="Wingdings" panose="05000000000000000000" pitchFamily="2" charset="2"/>
                        <a:buChar char="Ø"/>
                      </a:pPr>
                      <a:r>
                        <a:rPr lang="el-GR" sz="1500" dirty="0">
                          <a:solidFill>
                            <a:srgbClr val="002060"/>
                          </a:solidFill>
                          <a:latin typeface="+mj-lt"/>
                        </a:rPr>
                        <a:t>370 παρ. 2 :</a:t>
                      </a:r>
                      <a:r>
                        <a:rPr lang="el-GR" sz="1500" dirty="0">
                          <a:solidFill>
                            <a:schemeClr val="tx2"/>
                          </a:solidFill>
                          <a:latin typeface="+mj-lt"/>
                        </a:rPr>
                        <a:t> Αντικατάσταση με </a:t>
                      </a:r>
                      <a:r>
                        <a:rPr lang="el-GR" sz="1500" i="1" u="sng" dirty="0">
                          <a:solidFill>
                            <a:schemeClr val="tx2"/>
                          </a:solidFill>
                          <a:latin typeface="+mj-lt"/>
                        </a:rPr>
                        <a:t>απόφαση</a:t>
                      </a:r>
                      <a:r>
                        <a:rPr lang="el-GR" sz="1500" dirty="0">
                          <a:solidFill>
                            <a:schemeClr val="tx2"/>
                          </a:solidFill>
                          <a:latin typeface="+mj-lt"/>
                        </a:rPr>
                        <a:t> 686 επ. ΚΠολΔ – </a:t>
                      </a:r>
                      <a:r>
                        <a:rPr lang="el-GR" sz="1500" dirty="0">
                          <a:solidFill>
                            <a:srgbClr val="002060"/>
                          </a:solidFill>
                          <a:latin typeface="+mj-lt"/>
                        </a:rPr>
                        <a:t>Νέο 375 :</a:t>
                      </a:r>
                      <a:r>
                        <a:rPr lang="el-GR" sz="1500" dirty="0">
                          <a:solidFill>
                            <a:schemeClr val="tx2"/>
                          </a:solidFill>
                          <a:latin typeface="+mj-lt"/>
                        </a:rPr>
                        <a:t> Η Αντικατάσταση με </a:t>
                      </a:r>
                      <a:r>
                        <a:rPr lang="el-GR" sz="1500" i="1" u="sng" dirty="0">
                          <a:solidFill>
                            <a:schemeClr val="tx2"/>
                          </a:solidFill>
                          <a:latin typeface="+mj-lt"/>
                        </a:rPr>
                        <a:t>Διάταξη</a:t>
                      </a:r>
                      <a:r>
                        <a:rPr lang="el-GR" sz="1500" dirty="0">
                          <a:solidFill>
                            <a:schemeClr val="tx2"/>
                          </a:solidFill>
                          <a:latin typeface="+mj-lt"/>
                        </a:rPr>
                        <a:t> ! – </a:t>
                      </a:r>
                      <a:r>
                        <a:rPr lang="el-GR" sz="1500" dirty="0">
                          <a:solidFill>
                            <a:srgbClr val="002060"/>
                          </a:solidFill>
                          <a:latin typeface="+mj-lt"/>
                        </a:rPr>
                        <a:t>Νέο 237 :</a:t>
                      </a:r>
                      <a:r>
                        <a:rPr lang="el-GR" sz="1500" dirty="0">
                          <a:solidFill>
                            <a:schemeClr val="tx2"/>
                          </a:solidFill>
                          <a:latin typeface="+mj-lt"/>
                        </a:rPr>
                        <a:t> Απάλειψη γενικής αρμοδιότητας Εισηγητή/Δικαστή για διαδικαστικά ζητήματα απόδειξης - Όμως </a:t>
                      </a:r>
                      <a:r>
                        <a:rPr lang="el-GR" sz="1500" dirty="0">
                          <a:solidFill>
                            <a:srgbClr val="002060"/>
                          </a:solidFill>
                          <a:latin typeface="+mj-lt"/>
                        </a:rPr>
                        <a:t>Νέο 377 + Νέο 237 παρ. 5 :</a:t>
                      </a:r>
                      <a:r>
                        <a:rPr lang="el-GR" sz="1500" dirty="0">
                          <a:solidFill>
                            <a:schemeClr val="tx2"/>
                          </a:solidFill>
                          <a:latin typeface="+mj-lt"/>
                        </a:rPr>
                        <a:t> Ειδικά για αίτηση εξαίρεσης μάλλον ανάλογη, όπως και πριν αρμοδιότητα, και έτσι ίσως και για αντικατάσταση – </a:t>
                      </a:r>
                      <a:r>
                        <a:rPr lang="el-GR" sz="1500" dirty="0">
                          <a:solidFill>
                            <a:srgbClr val="002060"/>
                          </a:solidFill>
                          <a:latin typeface="+mj-lt"/>
                        </a:rPr>
                        <a:t>Νέο 368 :</a:t>
                      </a:r>
                      <a:r>
                        <a:rPr lang="el-GR" sz="1500" dirty="0">
                          <a:solidFill>
                            <a:schemeClr val="tx2"/>
                          </a:solidFill>
                          <a:latin typeface="+mj-lt"/>
                        </a:rPr>
                        <a:t> Επί της αίτησης εξαίρεσης : Απόφαση ΑΜΕΛΛΗΤΙ </a:t>
                      </a:r>
                      <a:r>
                        <a:rPr lang="el-GR" sz="1400" dirty="0">
                          <a:solidFill>
                            <a:schemeClr val="tx2"/>
                          </a:solidFill>
                          <a:latin typeface="+mj-lt"/>
                        </a:rPr>
                        <a:t>(απαλείφεται το περί εκδίκασης με 686 επ. ΚΠολΔ)</a:t>
                      </a:r>
                    </a:p>
                    <a:p>
                      <a:pPr marL="285750" indent="-285750" algn="just">
                        <a:lnSpc>
                          <a:spcPct val="100000"/>
                        </a:lnSpc>
                        <a:buFont typeface="Wingdings" panose="05000000000000000000" pitchFamily="2" charset="2"/>
                        <a:buChar char="Ø"/>
                      </a:pPr>
                      <a:r>
                        <a:rPr lang="el-GR" sz="1400" dirty="0">
                          <a:solidFill>
                            <a:srgbClr val="7030A0"/>
                          </a:solidFill>
                          <a:latin typeface="+mj-lt"/>
                        </a:rPr>
                        <a:t>Διαμόρφωση διαδικασίας ανάλογης της προσωρινής Διαταγής ; Απαιτείται παρέμβαση !</a:t>
                      </a:r>
                    </a:p>
                    <a:p>
                      <a:pPr marL="285750" indent="-285750" algn="just">
                        <a:lnSpc>
                          <a:spcPct val="100000"/>
                        </a:lnSpc>
                        <a:buFont typeface="Wingdings" panose="05000000000000000000" pitchFamily="2" charset="2"/>
                        <a:buChar char="Ø"/>
                      </a:pPr>
                      <a:r>
                        <a:rPr lang="el-GR" sz="1500" dirty="0">
                          <a:solidFill>
                            <a:srgbClr val="002060"/>
                          </a:solidFill>
                          <a:latin typeface="+mj-lt"/>
                        </a:rPr>
                        <a:t>Σκόπιμη η ενημέρωση των διαδίκων ως προς την κατάθεση της πραγμ/νης.</a:t>
                      </a:r>
                    </a:p>
                    <a:p>
                      <a:pPr marL="285750" indent="-285750" algn="just">
                        <a:lnSpc>
                          <a:spcPct val="100000"/>
                        </a:lnSpc>
                        <a:buFont typeface="Wingdings" panose="05000000000000000000" pitchFamily="2" charset="2"/>
                        <a:buChar char="Ø"/>
                      </a:pPr>
                      <a:r>
                        <a:rPr lang="el-GR" sz="1500" dirty="0">
                          <a:solidFill>
                            <a:srgbClr val="C00000"/>
                          </a:solidFill>
                          <a:latin typeface="+mj-lt"/>
                        </a:rPr>
                        <a:t>ΣΧΟΛΙΑΣΜΟΣ : Σε 5 εργάσιμες ημέρες </a:t>
                      </a:r>
                      <a:r>
                        <a:rPr lang="el-GR" sz="1500" u="sng" dirty="0">
                          <a:solidFill>
                            <a:srgbClr val="C00000"/>
                          </a:solidFill>
                          <a:latin typeface="+mj-lt"/>
                        </a:rPr>
                        <a:t>από το πέρας της προθεσμίας κατάθεσης</a:t>
                      </a:r>
                      <a:r>
                        <a:rPr lang="el-GR" sz="1500" dirty="0">
                          <a:solidFill>
                            <a:schemeClr val="tx2">
                              <a:lumMod val="50000"/>
                            </a:schemeClr>
                          </a:solidFill>
                          <a:latin typeface="+mj-lt"/>
                        </a:rPr>
                        <a:t> </a:t>
                      </a:r>
                    </a:p>
                    <a:p>
                      <a:pPr marL="285750" indent="-285750" algn="just">
                        <a:lnSpc>
                          <a:spcPct val="100000"/>
                        </a:lnSpc>
                        <a:buFont typeface="Wingdings" panose="05000000000000000000" pitchFamily="2" charset="2"/>
                        <a:buChar char="Ø"/>
                      </a:pPr>
                      <a:r>
                        <a:rPr lang="el-GR" sz="1500" dirty="0">
                          <a:solidFill>
                            <a:srgbClr val="C00000"/>
                          </a:solidFill>
                          <a:latin typeface="+mj-lt"/>
                        </a:rPr>
                        <a:t>Πρωτεϊκού τύπου αμφιθυμία</a:t>
                      </a:r>
                      <a:r>
                        <a:rPr lang="el-GR" sz="1500" dirty="0">
                          <a:solidFill>
                            <a:schemeClr val="tx2">
                              <a:lumMod val="50000"/>
                            </a:schemeClr>
                          </a:solidFill>
                          <a:latin typeface="+mj-lt"/>
                        </a:rPr>
                        <a:t> </a:t>
                      </a:r>
                      <a:r>
                        <a:rPr lang="el-GR" sz="1500" dirty="0">
                          <a:solidFill>
                            <a:schemeClr val="tx2"/>
                          </a:solidFill>
                          <a:latin typeface="+mj-lt"/>
                        </a:rPr>
                        <a:t>του νομοθέτη για την πρ/νη.</a:t>
                      </a:r>
                    </a:p>
                    <a:p>
                      <a:pPr marL="285750" indent="-285750" algn="just">
                        <a:lnSpc>
                          <a:spcPct val="100000"/>
                        </a:lnSpc>
                        <a:buFont typeface="Wingdings" panose="05000000000000000000" pitchFamily="2" charset="2"/>
                        <a:buChar char="Ø"/>
                      </a:pPr>
                      <a:r>
                        <a:rPr lang="el-GR" sz="1500" dirty="0">
                          <a:solidFill>
                            <a:schemeClr val="tx2"/>
                          </a:solidFill>
                          <a:latin typeface="+mj-lt"/>
                        </a:rPr>
                        <a:t>Λόγοι καθυστέρησης στην πράξη - Είναι λύση η ανάκληση + το αντικειμενικό βάρος απόδειξης ; Δικαίωμα απόδειξης ! Απόρριψη αγωγής πατρότητας, επειδή ο ενάγων δεν μπορεί να επωμιστεί κόστος ανάλυσης </a:t>
                      </a:r>
                      <a:r>
                        <a:rPr lang="en-US" sz="1500" dirty="0" err="1">
                          <a:solidFill>
                            <a:schemeClr val="tx2"/>
                          </a:solidFill>
                          <a:latin typeface="+mj-lt"/>
                        </a:rPr>
                        <a:t>dna</a:t>
                      </a:r>
                      <a:r>
                        <a:rPr lang="en-US" sz="1500" dirty="0">
                          <a:solidFill>
                            <a:schemeClr val="tx2"/>
                          </a:solidFill>
                          <a:latin typeface="+mj-lt"/>
                        </a:rPr>
                        <a:t> </a:t>
                      </a:r>
                      <a:r>
                        <a:rPr lang="el-GR" sz="1500" dirty="0">
                          <a:solidFill>
                            <a:schemeClr val="tx2"/>
                          </a:solidFill>
                          <a:latin typeface="+mj-lt"/>
                        </a:rPr>
                        <a:t>;</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6159129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8D553-C30F-7890-53ED-035CFD621D3B}"/>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CE553068-3687-1AD6-82E8-08FD978F7AF9}"/>
              </a:ext>
            </a:extLst>
          </p:cNvPr>
          <p:cNvSpPr>
            <a:spLocks noGrp="1"/>
          </p:cNvSpPr>
          <p:nvPr>
            <p:ph type="title"/>
          </p:nvPr>
        </p:nvSpPr>
        <p:spPr>
          <a:xfrm>
            <a:off x="0" y="0"/>
            <a:ext cx="8748464" cy="339502"/>
          </a:xfrm>
          <a:solidFill>
            <a:schemeClr val="accent1"/>
          </a:solidFill>
        </p:spPr>
        <p:txBody>
          <a:bodyPr/>
          <a:lstStyle/>
          <a:p>
            <a:pPr algn="ctr"/>
            <a:r>
              <a:rPr lang="el-GR" sz="1700" b="1" spc="300" dirty="0">
                <a:solidFill>
                  <a:schemeClr val="bg1"/>
                </a:solidFill>
              </a:rPr>
              <a:t>29.Η Διάταξη του άρ. 237 παρ. 8 ΚΠολΔ</a:t>
            </a:r>
          </a:p>
        </p:txBody>
      </p:sp>
      <p:graphicFrame>
        <p:nvGraphicFramePr>
          <p:cNvPr id="2" name="Πίνακας 1">
            <a:extLst>
              <a:ext uri="{FF2B5EF4-FFF2-40B4-BE49-F238E27FC236}">
                <a16:creationId xmlns:a16="http://schemas.microsoft.com/office/drawing/2014/main" id="{325CE3AB-2399-D5DD-0A40-84716C02B936}"/>
              </a:ext>
            </a:extLst>
          </p:cNvPr>
          <p:cNvGraphicFramePr>
            <a:graphicFrameLocks noGrp="1"/>
          </p:cNvGraphicFramePr>
          <p:nvPr>
            <p:extLst>
              <p:ext uri="{D42A27DB-BD31-4B8C-83A1-F6EECF244321}">
                <p14:modId xmlns:p14="http://schemas.microsoft.com/office/powerpoint/2010/main" val="3329456956"/>
              </p:ext>
            </p:extLst>
          </p:nvPr>
        </p:nvGraphicFramePr>
        <p:xfrm>
          <a:off x="0" y="339502"/>
          <a:ext cx="8748463" cy="4803998"/>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803998">
                <a:tc>
                  <a:txBody>
                    <a:bodyPr/>
                    <a:lstStyle/>
                    <a:p>
                      <a:pPr marL="285750" indent="-285750" algn="just">
                        <a:lnSpc>
                          <a:spcPct val="100000"/>
                        </a:lnSpc>
                        <a:buFont typeface="Wingdings" panose="05000000000000000000" pitchFamily="2" charset="2"/>
                        <a:buChar char="Ø"/>
                      </a:pPr>
                      <a:endParaRPr lang="el-GR" sz="1550" dirty="0">
                        <a:solidFill>
                          <a:schemeClr val="tx2">
                            <a:lumMod val="50000"/>
                          </a:schemeClr>
                        </a:solidFill>
                        <a:latin typeface="+mj-lt"/>
                      </a:endParaRPr>
                    </a:p>
                    <a:p>
                      <a:pPr marL="285750" indent="-285750" algn="just">
                        <a:lnSpc>
                          <a:spcPct val="100000"/>
                        </a:lnSpc>
                        <a:buFont typeface="Wingdings" panose="05000000000000000000" pitchFamily="2" charset="2"/>
                        <a:buChar char="Ø"/>
                      </a:pPr>
                      <a:endParaRPr lang="el-GR" sz="1550" dirty="0">
                        <a:solidFill>
                          <a:schemeClr val="tx2">
                            <a:lumMod val="50000"/>
                          </a:schemeClr>
                        </a:solidFill>
                        <a:latin typeface="+mj-lt"/>
                      </a:endParaRPr>
                    </a:p>
                    <a:p>
                      <a:pPr marL="285750" indent="-285750" algn="just">
                        <a:lnSpc>
                          <a:spcPct val="100000"/>
                        </a:lnSpc>
                        <a:buFont typeface="Wingdings" panose="05000000000000000000" pitchFamily="2" charset="2"/>
                        <a:buChar char="Ø"/>
                      </a:pPr>
                      <a:r>
                        <a:rPr lang="el-GR" sz="1550" dirty="0">
                          <a:solidFill>
                            <a:schemeClr val="tx2"/>
                          </a:solidFill>
                          <a:latin typeface="+mj-lt"/>
                        </a:rPr>
                        <a:t>Μία </a:t>
                      </a:r>
                      <a:r>
                        <a:rPr lang="el-GR" sz="1550" dirty="0">
                          <a:solidFill>
                            <a:srgbClr val="C00000"/>
                          </a:solidFill>
                          <a:latin typeface="+mj-lt"/>
                        </a:rPr>
                        <a:t>πρόσθετη δυνατότητα</a:t>
                      </a:r>
                      <a:endParaRPr lang="el-GR" sz="1550" dirty="0">
                        <a:solidFill>
                          <a:schemeClr val="tx2">
                            <a:lumMod val="50000"/>
                          </a:schemeClr>
                        </a:solidFill>
                        <a:latin typeface="+mj-lt"/>
                      </a:endParaRPr>
                    </a:p>
                    <a:p>
                      <a:pPr marL="285750" indent="-285750" algn="just">
                        <a:lnSpc>
                          <a:spcPct val="100000"/>
                        </a:lnSpc>
                        <a:buFont typeface="Wingdings" panose="05000000000000000000" pitchFamily="2" charset="2"/>
                        <a:buChar char="Ø"/>
                      </a:pPr>
                      <a:r>
                        <a:rPr lang="el-GR" sz="1550" dirty="0">
                          <a:solidFill>
                            <a:schemeClr val="tx2"/>
                          </a:solidFill>
                          <a:latin typeface="+mj-lt"/>
                        </a:rPr>
                        <a:t>Αν α)</a:t>
                      </a:r>
                      <a:r>
                        <a:rPr lang="el-GR" sz="1550" dirty="0">
                          <a:solidFill>
                            <a:schemeClr val="tx2">
                              <a:lumMod val="50000"/>
                            </a:schemeClr>
                          </a:solidFill>
                          <a:latin typeface="+mj-lt"/>
                        </a:rPr>
                        <a:t> </a:t>
                      </a:r>
                      <a:r>
                        <a:rPr lang="el-GR" sz="1550" dirty="0">
                          <a:solidFill>
                            <a:srgbClr val="C00000"/>
                          </a:solidFill>
                          <a:latin typeface="+mj-lt"/>
                        </a:rPr>
                        <a:t>δεν εκδόθηκε Διάταξη </a:t>
                      </a:r>
                      <a:r>
                        <a:rPr lang="el-GR" sz="1550" dirty="0">
                          <a:solidFill>
                            <a:schemeClr val="tx2"/>
                          </a:solidFill>
                          <a:latin typeface="+mj-lt"/>
                        </a:rPr>
                        <a:t>περί απόδειξης και</a:t>
                      </a:r>
                    </a:p>
                    <a:p>
                      <a:pPr marL="0" indent="0" algn="just">
                        <a:lnSpc>
                          <a:spcPct val="100000"/>
                        </a:lnSpc>
                        <a:buFont typeface="Wingdings" panose="05000000000000000000" pitchFamily="2" charset="2"/>
                        <a:buNone/>
                      </a:pPr>
                      <a:r>
                        <a:rPr lang="el-GR" sz="1550" dirty="0">
                          <a:solidFill>
                            <a:schemeClr val="tx2">
                              <a:lumMod val="50000"/>
                            </a:schemeClr>
                          </a:solidFill>
                          <a:latin typeface="+mj-lt"/>
                        </a:rPr>
                        <a:t>             </a:t>
                      </a:r>
                      <a:r>
                        <a:rPr lang="el-GR" sz="1550" dirty="0">
                          <a:solidFill>
                            <a:schemeClr val="tx2"/>
                          </a:solidFill>
                          <a:latin typeface="+mj-lt"/>
                        </a:rPr>
                        <a:t>β)</a:t>
                      </a:r>
                      <a:r>
                        <a:rPr lang="el-GR" sz="1550" dirty="0">
                          <a:solidFill>
                            <a:schemeClr val="tx2">
                              <a:lumMod val="50000"/>
                            </a:schemeClr>
                          </a:solidFill>
                          <a:latin typeface="+mj-lt"/>
                        </a:rPr>
                        <a:t> </a:t>
                      </a:r>
                      <a:r>
                        <a:rPr lang="el-GR" sz="1550" dirty="0">
                          <a:solidFill>
                            <a:srgbClr val="C00000"/>
                          </a:solidFill>
                          <a:latin typeface="+mj-lt"/>
                        </a:rPr>
                        <a:t>όταν</a:t>
                      </a:r>
                      <a:r>
                        <a:rPr lang="el-GR" sz="1550" dirty="0">
                          <a:solidFill>
                            <a:schemeClr val="tx2">
                              <a:lumMod val="50000"/>
                            </a:schemeClr>
                          </a:solidFill>
                          <a:latin typeface="+mj-lt"/>
                        </a:rPr>
                        <a:t> </a:t>
                      </a:r>
                      <a:r>
                        <a:rPr lang="el-GR" sz="1550" dirty="0">
                          <a:solidFill>
                            <a:schemeClr val="tx2"/>
                          </a:solidFill>
                          <a:latin typeface="+mj-lt"/>
                        </a:rPr>
                        <a:t>συντρέχουν οι περιπτώσεις των άρ. </a:t>
                      </a:r>
                      <a:r>
                        <a:rPr lang="el-GR" sz="1550" dirty="0">
                          <a:solidFill>
                            <a:srgbClr val="C00000"/>
                          </a:solidFill>
                          <a:latin typeface="+mj-lt"/>
                        </a:rPr>
                        <a:t>249 και 250</a:t>
                      </a:r>
                      <a:r>
                        <a:rPr lang="el-GR" sz="1550" dirty="0">
                          <a:solidFill>
                            <a:schemeClr val="tx2">
                              <a:lumMod val="50000"/>
                            </a:schemeClr>
                          </a:solidFill>
                          <a:latin typeface="+mj-lt"/>
                        </a:rPr>
                        <a:t>,</a:t>
                      </a:r>
                    </a:p>
                    <a:p>
                      <a:pPr marL="0" indent="0" algn="just">
                        <a:lnSpc>
                          <a:spcPct val="100000"/>
                        </a:lnSpc>
                        <a:buFont typeface="Wingdings" panose="05000000000000000000" pitchFamily="2" charset="2"/>
                        <a:buNone/>
                      </a:pPr>
                      <a:r>
                        <a:rPr lang="el-GR" sz="1550" dirty="0">
                          <a:solidFill>
                            <a:schemeClr val="tx2">
                              <a:lumMod val="50000"/>
                            </a:schemeClr>
                          </a:solidFill>
                          <a:latin typeface="+mj-lt"/>
                        </a:rPr>
                        <a:t>             </a:t>
                      </a:r>
                      <a:r>
                        <a:rPr lang="el-GR" sz="1550" dirty="0">
                          <a:solidFill>
                            <a:schemeClr val="tx2"/>
                          </a:solidFill>
                          <a:latin typeface="+mj-lt"/>
                        </a:rPr>
                        <a:t>το Δικαστήριο</a:t>
                      </a:r>
                      <a:r>
                        <a:rPr lang="el-GR" sz="1550" dirty="0">
                          <a:solidFill>
                            <a:schemeClr val="tx2">
                              <a:lumMod val="50000"/>
                            </a:schemeClr>
                          </a:solidFill>
                          <a:latin typeface="+mj-lt"/>
                        </a:rPr>
                        <a:t>, </a:t>
                      </a:r>
                      <a:r>
                        <a:rPr lang="el-GR" sz="1550" dirty="0">
                          <a:solidFill>
                            <a:srgbClr val="C00000"/>
                          </a:solidFill>
                          <a:latin typeface="+mj-lt"/>
                        </a:rPr>
                        <a:t>που συζητά</a:t>
                      </a:r>
                      <a:r>
                        <a:rPr lang="el-GR" sz="1550" dirty="0">
                          <a:solidFill>
                            <a:schemeClr val="tx2">
                              <a:lumMod val="50000"/>
                            </a:schemeClr>
                          </a:solidFill>
                          <a:latin typeface="+mj-lt"/>
                        </a:rPr>
                        <a:t> </a:t>
                      </a:r>
                      <a:r>
                        <a:rPr lang="el-GR" sz="1550" dirty="0">
                          <a:solidFill>
                            <a:schemeClr val="tx2"/>
                          </a:solidFill>
                          <a:latin typeface="+mj-lt"/>
                        </a:rPr>
                        <a:t>τελικώς την υπόθεση </a:t>
                      </a:r>
                    </a:p>
                    <a:p>
                      <a:pPr marL="0" indent="0" algn="just">
                        <a:lnSpc>
                          <a:spcPct val="100000"/>
                        </a:lnSpc>
                        <a:buFont typeface="Wingdings" panose="05000000000000000000" pitchFamily="2" charset="2"/>
                        <a:buNone/>
                      </a:pPr>
                      <a:r>
                        <a:rPr lang="el-GR" sz="1550" dirty="0">
                          <a:solidFill>
                            <a:schemeClr val="tx2">
                              <a:lumMod val="50000"/>
                            </a:schemeClr>
                          </a:solidFill>
                          <a:latin typeface="+mj-lt"/>
                        </a:rPr>
                        <a:t>             </a:t>
                      </a:r>
                      <a:r>
                        <a:rPr lang="el-GR" sz="1550" dirty="0">
                          <a:solidFill>
                            <a:srgbClr val="C00000"/>
                          </a:solidFill>
                          <a:latin typeface="+mj-lt"/>
                        </a:rPr>
                        <a:t>μπορεί</a:t>
                      </a:r>
                      <a:r>
                        <a:rPr lang="el-GR" sz="1550" dirty="0">
                          <a:solidFill>
                            <a:schemeClr val="tx2">
                              <a:lumMod val="50000"/>
                            </a:schemeClr>
                          </a:solidFill>
                          <a:latin typeface="+mj-lt"/>
                        </a:rPr>
                        <a:t> </a:t>
                      </a:r>
                      <a:r>
                        <a:rPr lang="el-GR" sz="1550" dirty="0">
                          <a:solidFill>
                            <a:schemeClr val="tx2"/>
                          </a:solidFill>
                          <a:latin typeface="+mj-lt"/>
                        </a:rPr>
                        <a:t>αυτό πλέον </a:t>
                      </a:r>
                      <a:r>
                        <a:rPr lang="el-GR" sz="1550" dirty="0">
                          <a:solidFill>
                            <a:srgbClr val="C00000"/>
                          </a:solidFill>
                          <a:latin typeface="+mj-lt"/>
                        </a:rPr>
                        <a:t>να διατάξει</a:t>
                      </a:r>
                      <a:r>
                        <a:rPr lang="el-GR" sz="1550" dirty="0">
                          <a:solidFill>
                            <a:schemeClr val="tx2">
                              <a:lumMod val="50000"/>
                            </a:schemeClr>
                          </a:solidFill>
                          <a:latin typeface="+mj-lt"/>
                        </a:rPr>
                        <a:t> </a:t>
                      </a:r>
                      <a:r>
                        <a:rPr lang="el-GR" sz="1550" dirty="0">
                          <a:solidFill>
                            <a:schemeClr val="tx2"/>
                          </a:solidFill>
                          <a:latin typeface="+mj-lt"/>
                        </a:rPr>
                        <a:t>την εξέταση μαρτύρων/διαδίκων ή </a:t>
                      </a:r>
                    </a:p>
                    <a:p>
                      <a:pPr marL="0" indent="0" algn="just">
                        <a:lnSpc>
                          <a:spcPct val="100000"/>
                        </a:lnSpc>
                        <a:buFont typeface="Wingdings" panose="05000000000000000000" pitchFamily="2" charset="2"/>
                        <a:buNone/>
                      </a:pPr>
                      <a:r>
                        <a:rPr lang="el-GR" sz="1550" dirty="0">
                          <a:solidFill>
                            <a:schemeClr val="tx2"/>
                          </a:solidFill>
                          <a:latin typeface="+mj-lt"/>
                        </a:rPr>
                        <a:t>             πραγματογνωμοσύνη/αυτοψία, πλην</a:t>
                      </a:r>
                      <a:r>
                        <a:rPr lang="el-GR" sz="1550" dirty="0">
                          <a:solidFill>
                            <a:schemeClr val="tx2">
                              <a:lumMod val="50000"/>
                            </a:schemeClr>
                          </a:solidFill>
                          <a:latin typeface="+mj-lt"/>
                        </a:rPr>
                        <a:t> </a:t>
                      </a:r>
                      <a:r>
                        <a:rPr lang="el-GR" sz="1550" dirty="0">
                          <a:solidFill>
                            <a:srgbClr val="C00000"/>
                          </a:solidFill>
                          <a:latin typeface="+mj-lt"/>
                        </a:rPr>
                        <a:t>εντός προθεσμίας δύο μηνών από τη συζήτηση</a:t>
                      </a:r>
                      <a:r>
                        <a:rPr lang="el-GR" sz="1550" dirty="0">
                          <a:solidFill>
                            <a:schemeClr val="tx2">
                              <a:lumMod val="50000"/>
                            </a:schemeClr>
                          </a:solidFill>
                          <a:latin typeface="+mj-lt"/>
                        </a:rPr>
                        <a:t>.</a:t>
                      </a:r>
                    </a:p>
                    <a:p>
                      <a:pPr marL="285750" indent="-285750" algn="just">
                        <a:lnSpc>
                          <a:spcPct val="100000"/>
                        </a:lnSpc>
                        <a:buFont typeface="Wingdings" panose="05000000000000000000" pitchFamily="2" charset="2"/>
                        <a:buChar char="Ø"/>
                      </a:pPr>
                      <a:r>
                        <a:rPr lang="el-GR" sz="1550" dirty="0">
                          <a:solidFill>
                            <a:schemeClr val="tx2"/>
                          </a:solidFill>
                          <a:latin typeface="+mj-lt"/>
                        </a:rPr>
                        <a:t>Σε «εξαιρετικές περιπτώσεις» ;;;</a:t>
                      </a:r>
                    </a:p>
                    <a:p>
                      <a:pPr marL="285750" indent="-285750" algn="just">
                        <a:lnSpc>
                          <a:spcPct val="100000"/>
                        </a:lnSpc>
                        <a:buFont typeface="Wingdings" panose="05000000000000000000" pitchFamily="2" charset="2"/>
                        <a:buChar char="Ø"/>
                      </a:pPr>
                      <a:r>
                        <a:rPr lang="el-GR" sz="1550" dirty="0">
                          <a:solidFill>
                            <a:srgbClr val="C00000"/>
                          </a:solidFill>
                          <a:latin typeface="+mj-lt"/>
                        </a:rPr>
                        <a:t>Έμμεση σύσταση :</a:t>
                      </a:r>
                      <a:r>
                        <a:rPr lang="el-GR" sz="1550" dirty="0">
                          <a:solidFill>
                            <a:schemeClr val="tx2">
                              <a:lumMod val="50000"/>
                            </a:schemeClr>
                          </a:solidFill>
                          <a:latin typeface="+mj-lt"/>
                        </a:rPr>
                        <a:t> </a:t>
                      </a:r>
                      <a:r>
                        <a:rPr lang="el-GR" sz="1550" dirty="0">
                          <a:solidFill>
                            <a:schemeClr val="tx2"/>
                          </a:solidFill>
                          <a:latin typeface="+mj-lt"/>
                        </a:rPr>
                        <a:t>Αποφυγή κάθε άλλης απόδειξης, πλην της έγγραφης, </a:t>
                      </a:r>
                      <a:r>
                        <a:rPr lang="el-GR" sz="1550" u="sng" dirty="0">
                          <a:solidFill>
                            <a:schemeClr val="tx2"/>
                          </a:solidFill>
                          <a:latin typeface="+mj-lt"/>
                        </a:rPr>
                        <a:t>αν δεν είναι απολύτως αναγκαία</a:t>
                      </a:r>
                      <a:r>
                        <a:rPr lang="el-GR" sz="1550" dirty="0">
                          <a:solidFill>
                            <a:schemeClr val="tx2"/>
                          </a:solidFill>
                          <a:latin typeface="+mj-lt"/>
                        </a:rPr>
                        <a:t>.</a:t>
                      </a:r>
                    </a:p>
                    <a:p>
                      <a:pPr marL="285750" indent="-285750" algn="just">
                        <a:lnSpc>
                          <a:spcPct val="100000"/>
                        </a:lnSpc>
                        <a:buFont typeface="Wingdings" panose="05000000000000000000" pitchFamily="2" charset="2"/>
                        <a:buChar char="Ø"/>
                      </a:pPr>
                      <a:r>
                        <a:rPr lang="el-GR" sz="1550" dirty="0">
                          <a:solidFill>
                            <a:srgbClr val="C00000"/>
                          </a:solidFill>
                          <a:latin typeface="+mj-lt"/>
                        </a:rPr>
                        <a:t>Γιατί να εκδοθεί σε δύο μήνες</a:t>
                      </a:r>
                      <a:r>
                        <a:rPr lang="el-GR" sz="1550" dirty="0">
                          <a:solidFill>
                            <a:schemeClr val="tx2">
                              <a:lumMod val="50000"/>
                            </a:schemeClr>
                          </a:solidFill>
                          <a:latin typeface="+mj-lt"/>
                        </a:rPr>
                        <a:t> </a:t>
                      </a:r>
                      <a:r>
                        <a:rPr lang="el-GR" sz="1550" dirty="0">
                          <a:solidFill>
                            <a:schemeClr val="tx2"/>
                          </a:solidFill>
                          <a:latin typeface="+mj-lt"/>
                        </a:rPr>
                        <a:t>η Διάταξη ;</a:t>
                      </a:r>
                    </a:p>
                    <a:p>
                      <a:pPr marL="285750" indent="-285750" algn="just">
                        <a:lnSpc>
                          <a:spcPct val="100000"/>
                        </a:lnSpc>
                        <a:buFont typeface="Wingdings" panose="05000000000000000000" pitchFamily="2" charset="2"/>
                        <a:buChar char="Ø"/>
                      </a:pPr>
                      <a:r>
                        <a:rPr lang="el-GR" sz="1550" dirty="0">
                          <a:solidFill>
                            <a:schemeClr val="tx2"/>
                          </a:solidFill>
                          <a:latin typeface="+mj-lt"/>
                        </a:rPr>
                        <a:t>Ποια η συνέπεια, αν εκδοθεί πχ σε τρεις μήνες ; </a:t>
                      </a:r>
                    </a:p>
                    <a:p>
                      <a:pPr marL="285750" indent="-285750" algn="just">
                        <a:lnSpc>
                          <a:spcPct val="100000"/>
                        </a:lnSpc>
                        <a:buFont typeface="Wingdings" panose="05000000000000000000" pitchFamily="2" charset="2"/>
                        <a:buChar char="Ø"/>
                      </a:pPr>
                      <a:r>
                        <a:rPr lang="el-GR" sz="1550" dirty="0">
                          <a:solidFill>
                            <a:srgbClr val="002060"/>
                          </a:solidFill>
                          <a:latin typeface="+mj-lt"/>
                        </a:rPr>
                        <a:t>Μήπως αμφιβολίες σε επίπεδο συνταγματικό και άρ. 6 της ΕΣΔΑ ως προς την ουσιαστική κατοχύρωση του δικαιώματος απόδειξης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20985996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332B6-96F0-8050-3347-F67A0736D8E1}"/>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B4FA5F2B-36F7-7450-C8A9-502CDB73A4EF}"/>
              </a:ext>
            </a:extLst>
          </p:cNvPr>
          <p:cNvSpPr>
            <a:spLocks noGrp="1"/>
          </p:cNvSpPr>
          <p:nvPr>
            <p:ph type="title"/>
          </p:nvPr>
        </p:nvSpPr>
        <p:spPr>
          <a:xfrm>
            <a:off x="0" y="0"/>
            <a:ext cx="8748464" cy="627534"/>
          </a:xfrm>
          <a:solidFill>
            <a:schemeClr val="accent1"/>
          </a:solidFill>
        </p:spPr>
        <p:txBody>
          <a:bodyPr/>
          <a:lstStyle/>
          <a:p>
            <a:pPr algn="ctr"/>
            <a:r>
              <a:rPr lang="el-GR" sz="1700" b="1" spc="300" dirty="0">
                <a:solidFill>
                  <a:schemeClr val="bg1"/>
                </a:solidFill>
              </a:rPr>
              <a:t>30. Ζήτημα από την απάλειψη των ρυθμίσεων περί επαναχρέωσης κλπ. επί μετάθεσης του Δικαστή κ.α.</a:t>
            </a:r>
          </a:p>
        </p:txBody>
      </p:sp>
      <p:graphicFrame>
        <p:nvGraphicFramePr>
          <p:cNvPr id="2" name="Πίνακας 1">
            <a:extLst>
              <a:ext uri="{FF2B5EF4-FFF2-40B4-BE49-F238E27FC236}">
                <a16:creationId xmlns:a16="http://schemas.microsoft.com/office/drawing/2014/main" id="{FEC02FDB-47FD-DE3E-D410-AC8E4CE74BD7}"/>
              </a:ext>
            </a:extLst>
          </p:cNvPr>
          <p:cNvGraphicFramePr>
            <a:graphicFrameLocks noGrp="1"/>
          </p:cNvGraphicFramePr>
          <p:nvPr>
            <p:extLst>
              <p:ext uri="{D42A27DB-BD31-4B8C-83A1-F6EECF244321}">
                <p14:modId xmlns:p14="http://schemas.microsoft.com/office/powerpoint/2010/main" val="3784808717"/>
              </p:ext>
            </p:extLst>
          </p:nvPr>
        </p:nvGraphicFramePr>
        <p:xfrm>
          <a:off x="0" y="627534"/>
          <a:ext cx="8748463" cy="4515966"/>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515966">
                <a:tc>
                  <a:txBody>
                    <a:bodyPr/>
                    <a:lstStyle/>
                    <a:p>
                      <a:pPr marL="285750" indent="-285750" algn="just">
                        <a:lnSpc>
                          <a:spcPct val="100000"/>
                        </a:lnSpc>
                        <a:buFont typeface="Wingdings" panose="05000000000000000000" pitchFamily="2" charset="2"/>
                        <a:buChar char="Ø"/>
                      </a:pPr>
                      <a:r>
                        <a:rPr lang="el-GR" sz="1600" dirty="0">
                          <a:solidFill>
                            <a:srgbClr val="C00000"/>
                          </a:solidFill>
                          <a:latin typeface="+mj-lt"/>
                        </a:rPr>
                        <a:t>Απαλείφθηκαν οι προβλέψεις περί διαγραφής της υπόθεσης από τη χρέωση του Δικαστή και επαναχρέωσής της σε άλλον, αν ο χρόνος εξέτασης μάρτυρα πχ ορίστηκε στο επόμενο δικ. έτος και η εξέταση ενώπιον του ίδιου Δικαστή δεν είναι δυνατή.</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Τώρα, όμως, ενίοτε ακόμα πιο αναγκαίο</a:t>
                      </a:r>
                    </a:p>
                    <a:p>
                      <a:pPr marL="285750" indent="-285750" algn="just">
                        <a:lnSpc>
                          <a:spcPct val="100000"/>
                        </a:lnSpc>
                        <a:buFont typeface="Wingdings" panose="05000000000000000000" pitchFamily="2" charset="2"/>
                        <a:buChar char="Ø"/>
                      </a:pPr>
                      <a:r>
                        <a:rPr lang="el-GR" sz="1600" dirty="0">
                          <a:solidFill>
                            <a:srgbClr val="002060"/>
                          </a:solidFill>
                          <a:latin typeface="+mj-lt"/>
                        </a:rPr>
                        <a:t>ΠΙΘΑΝΟ ΕΝΔΕΧΟΜΕΝΟ :</a:t>
                      </a:r>
                      <a:r>
                        <a:rPr lang="el-GR" sz="1600" dirty="0">
                          <a:solidFill>
                            <a:schemeClr val="accent1">
                              <a:lumMod val="50000"/>
                            </a:schemeClr>
                          </a:solidFill>
                          <a:latin typeface="+mj-lt"/>
                        </a:rPr>
                        <a:t> Ο Δικαστής χρεώνεται την υπόθεση προ της συζήτησης,</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Διενεργεί πράξεις προς τον σκοπό ευόδωσης της διαδικασίας (πχ τον Ιούνιο του 2026)</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Η υπόθεση, όμως, έχει οριστεί </a:t>
                      </a:r>
                      <a:r>
                        <a:rPr lang="el-GR" sz="1600" dirty="0">
                          <a:solidFill>
                            <a:srgbClr val="C00000"/>
                          </a:solidFill>
                          <a:latin typeface="+mj-lt"/>
                        </a:rPr>
                        <a:t>να συζητηθεί</a:t>
                      </a:r>
                      <a:r>
                        <a:rPr lang="el-GR" sz="1600" dirty="0">
                          <a:solidFill>
                            <a:schemeClr val="accent1">
                              <a:lumMod val="50000"/>
                            </a:schemeClr>
                          </a:solidFill>
                          <a:latin typeface="+mj-lt"/>
                        </a:rPr>
                        <a:t> το επόμενο δικαστικό έτος (09/2026), </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a:t>
                      </a:r>
                      <a:r>
                        <a:rPr lang="el-GR" sz="1600" dirty="0">
                          <a:solidFill>
                            <a:srgbClr val="002060"/>
                          </a:solidFill>
                          <a:latin typeface="+mj-lt"/>
                        </a:rPr>
                        <a:t>Όταν ο Δικαστής ενδέχεται να έχει προαχθεί ή μετατεθεί</a:t>
                      </a:r>
                      <a:r>
                        <a:rPr lang="el-GR" sz="1600" dirty="0">
                          <a:solidFill>
                            <a:schemeClr val="accent1">
                              <a:lumMod val="50000"/>
                            </a:schemeClr>
                          </a:solidFill>
                          <a:latin typeface="+mj-lt"/>
                        </a:rPr>
                        <a:t> και άρα </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Να μην υπηρετεί στο αυτό Δικαστήριο, ώστε να μπορεί πχ να μετέχει στη σχετική  </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σύνθεση (βλ. κατά τα λοιπά αρχή αναντικατάστατου – νόμιμου Δικαστή : άρ. 300 +  </a:t>
                      </a:r>
                    </a:p>
                    <a:p>
                      <a:pPr marL="0" indent="0" algn="just">
                        <a:lnSpc>
                          <a:spcPct val="100000"/>
                        </a:lnSpc>
                        <a:buFont typeface="Wingdings" panose="05000000000000000000" pitchFamily="2" charset="2"/>
                        <a:buNone/>
                      </a:pPr>
                      <a:r>
                        <a:rPr lang="el-GR" sz="1600" dirty="0">
                          <a:solidFill>
                            <a:schemeClr val="accent1">
                              <a:lumMod val="50000"/>
                            </a:schemeClr>
                          </a:solidFill>
                          <a:latin typeface="+mj-lt"/>
                        </a:rPr>
                        <a:t>        243 ΚΠολΔ)</a:t>
                      </a:r>
                    </a:p>
                    <a:p>
                      <a:pPr marL="0" indent="0" algn="just">
                        <a:lnSpc>
                          <a:spcPct val="100000"/>
                        </a:lnSpc>
                        <a:buFont typeface="Wingdings" panose="05000000000000000000" pitchFamily="2" charset="2"/>
                        <a:buNone/>
                      </a:pPr>
                      <a:r>
                        <a:rPr lang="el-GR" sz="1600" dirty="0">
                          <a:solidFill>
                            <a:srgbClr val="002060"/>
                          </a:solidFill>
                          <a:latin typeface="+mj-lt"/>
                        </a:rPr>
                        <a:t>        ΤΟΤΕ αναγκαία η αναπλήρωσή του από άλλον Δικαστή με Πράξη</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ΛΟΙΠΕΣ ΠΕΡΙΠΤΩΣΕΙΣ : </a:t>
                      </a:r>
                      <a:r>
                        <a:rPr lang="el-GR" sz="1600" dirty="0">
                          <a:solidFill>
                            <a:srgbClr val="002060"/>
                          </a:solidFill>
                          <a:latin typeface="+mj-lt"/>
                        </a:rPr>
                        <a:t>Αν δεν τίθεται ζήτημα συζήτησης το επόμενο δικαστικό έτος, </a:t>
                      </a:r>
                      <a:r>
                        <a:rPr lang="el-GR" sz="1600" dirty="0">
                          <a:solidFill>
                            <a:srgbClr val="00B050"/>
                          </a:solidFill>
                          <a:latin typeface="+mj-lt"/>
                        </a:rPr>
                        <a:t>μόνη η κατάθεση της πραγματογνωμοσύνης σε επόμενο δικαστικό έτος πχ δεν φαίνεται να αποτελεί λόγο αναπλήρωσης του Δικαστή με Πράξη</a:t>
                      </a:r>
                      <a:r>
                        <a:rPr lang="el-GR" sz="1600" dirty="0">
                          <a:solidFill>
                            <a:schemeClr val="accent1">
                              <a:lumMod val="50000"/>
                            </a:schemeClr>
                          </a:solidFill>
                          <a:latin typeface="+mj-lt"/>
                        </a:rPr>
                        <a:t> + χρέωσης τη δικογραφίας σε άλλον (πιθανά προβλήματα επί αιτήσεων εξαίρεσης/αντικατάστασης πραγμ/να κ.α.)</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 Το ζήτημα χρήζει επείγουσας ρύθμισης.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28407351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0CFF8-4FEC-018F-AE9F-5F5A9EFC860D}"/>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A2841662-F532-525E-B724-7352B4D43B28}"/>
              </a:ext>
            </a:extLst>
          </p:cNvPr>
          <p:cNvSpPr>
            <a:spLocks noGrp="1"/>
          </p:cNvSpPr>
          <p:nvPr>
            <p:ph type="title"/>
          </p:nvPr>
        </p:nvSpPr>
        <p:spPr>
          <a:xfrm>
            <a:off x="0" y="0"/>
            <a:ext cx="8748464" cy="843558"/>
          </a:xfrm>
          <a:solidFill>
            <a:schemeClr val="accent1"/>
          </a:solidFill>
        </p:spPr>
        <p:txBody>
          <a:bodyPr/>
          <a:lstStyle/>
          <a:p>
            <a:pPr algn="ctr"/>
            <a:r>
              <a:rPr lang="el-GR" sz="1700" b="1" spc="300" dirty="0">
                <a:solidFill>
                  <a:schemeClr val="bg1"/>
                </a:solidFill>
              </a:rPr>
              <a:t>31. Το ζήτημα της δυνατότητας ή μη του Δικαστηρίου να διατάξει επανάληψη συζήτησης κατ’ άρ. 254 ΚΠολΔ που θα αφορά και αποδείξεις </a:t>
            </a:r>
          </a:p>
        </p:txBody>
      </p:sp>
      <p:graphicFrame>
        <p:nvGraphicFramePr>
          <p:cNvPr id="2" name="Πίνακας 1">
            <a:extLst>
              <a:ext uri="{FF2B5EF4-FFF2-40B4-BE49-F238E27FC236}">
                <a16:creationId xmlns:a16="http://schemas.microsoft.com/office/drawing/2014/main" id="{BA546184-7E5B-F546-1716-15C079CEF838}"/>
              </a:ext>
            </a:extLst>
          </p:cNvPr>
          <p:cNvGraphicFramePr>
            <a:graphicFrameLocks noGrp="1"/>
          </p:cNvGraphicFramePr>
          <p:nvPr>
            <p:extLst>
              <p:ext uri="{D42A27DB-BD31-4B8C-83A1-F6EECF244321}">
                <p14:modId xmlns:p14="http://schemas.microsoft.com/office/powerpoint/2010/main" val="2176880525"/>
              </p:ext>
            </p:extLst>
          </p:nvPr>
        </p:nvGraphicFramePr>
        <p:xfrm>
          <a:off x="2273" y="843558"/>
          <a:ext cx="8748463" cy="4299942"/>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299942">
                <a:tc>
                  <a:txBody>
                    <a:bodyPr/>
                    <a:lstStyle/>
                    <a:p>
                      <a:pPr marL="285750" indent="-285750" algn="just">
                        <a:lnSpc>
                          <a:spcPct val="100000"/>
                        </a:lnSpc>
                        <a:buFont typeface="Wingdings" panose="05000000000000000000" pitchFamily="2" charset="2"/>
                        <a:buChar char="Ø"/>
                      </a:pPr>
                      <a:r>
                        <a:rPr lang="el-GR" sz="1600" dirty="0">
                          <a:solidFill>
                            <a:srgbClr val="002060"/>
                          </a:solidFill>
                          <a:latin typeface="+mj-lt"/>
                        </a:rPr>
                        <a:t>Ρητή διάταξη, που να το απαγορεύει δεν υφίσταται</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Η διάταξη το άρ. 237 παρ. 5 τελ. </a:t>
                      </a:r>
                      <a:r>
                        <a:rPr lang="el-GR" sz="1600" dirty="0" err="1">
                          <a:solidFill>
                            <a:schemeClr val="accent1">
                              <a:lumMod val="50000"/>
                            </a:schemeClr>
                          </a:solidFill>
                          <a:latin typeface="+mj-lt"/>
                        </a:rPr>
                        <a:t>εδ</a:t>
                      </a:r>
                      <a:r>
                        <a:rPr lang="el-GR" sz="1600" dirty="0">
                          <a:solidFill>
                            <a:schemeClr val="accent1">
                              <a:lumMod val="50000"/>
                            </a:schemeClr>
                          </a:solidFill>
                          <a:latin typeface="+mj-lt"/>
                        </a:rPr>
                        <a:t>. ΚΠολΔ ορίζει ότι επαναληπτική συζήτηση δεν λαμβάνει χώρα, όταν έχει ήδη εκδοθεί Διάταξη και διενεργείται πχ πραγματογνωμοσύνη, οπότε και επιστρέφει η δικογραφία στον Δικαστή χωρίς επαναφορά με κλήση. </a:t>
                      </a:r>
                    </a:p>
                    <a:p>
                      <a:pPr marL="285750" indent="-285750" algn="just">
                        <a:lnSpc>
                          <a:spcPct val="100000"/>
                        </a:lnSpc>
                        <a:buFont typeface="Wingdings" panose="05000000000000000000" pitchFamily="2" charset="2"/>
                        <a:buChar char="Ø"/>
                      </a:pPr>
                      <a:r>
                        <a:rPr lang="el-GR" sz="1600" dirty="0">
                          <a:solidFill>
                            <a:srgbClr val="002060"/>
                          </a:solidFill>
                          <a:latin typeface="+mj-lt"/>
                        </a:rPr>
                        <a:t>Ο νομοθέτης δεν το επιθυμεί : Προκύπτει από το σύνολο των διατάξεων</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Ρητό εμπόδιο για έκδοση απόφασης κατ’ άρ. 254 ΚΠολΔ προς τον σκοπό προσκόμισης </a:t>
                      </a:r>
                      <a:r>
                        <a:rPr lang="el-GR" sz="1600" u="sng" dirty="0">
                          <a:solidFill>
                            <a:schemeClr val="accent1">
                              <a:lumMod val="50000"/>
                            </a:schemeClr>
                          </a:solidFill>
                          <a:latin typeface="+mj-lt"/>
                        </a:rPr>
                        <a:t>εγγράφων</a:t>
                      </a:r>
                      <a:r>
                        <a:rPr lang="el-GR" sz="1600" dirty="0">
                          <a:solidFill>
                            <a:schemeClr val="accent1">
                              <a:lumMod val="50000"/>
                            </a:schemeClr>
                          </a:solidFill>
                          <a:latin typeface="+mj-lt"/>
                        </a:rPr>
                        <a:t> δεν υφίσταται.</a:t>
                      </a:r>
                    </a:p>
                    <a:p>
                      <a:pPr marL="285750" indent="-285750" algn="just">
                        <a:lnSpc>
                          <a:spcPct val="100000"/>
                        </a:lnSpc>
                        <a:buFont typeface="Wingdings" panose="05000000000000000000" pitchFamily="2" charset="2"/>
                        <a:buChar char="Ø"/>
                      </a:pPr>
                      <a:r>
                        <a:rPr lang="el-GR" sz="1600" dirty="0">
                          <a:solidFill>
                            <a:srgbClr val="C00000"/>
                          </a:solidFill>
                          <a:latin typeface="+mj-lt"/>
                        </a:rPr>
                        <a:t>Αν χρειάζεται και πραγματογνωμοσύνη και έγγραφο θα πρέπει πρώτα να εκδοθεί Διάταξη και μετά απόφαση περί επανάληψης ; Ορθότερα δυνατό και μόνον 254 ΚΠολΔ- αρχή της οικονομίας της δίκης</a:t>
                      </a:r>
                    </a:p>
                    <a:p>
                      <a:pPr marL="285750" indent="-285750" algn="just">
                        <a:lnSpc>
                          <a:spcPct val="100000"/>
                        </a:lnSpc>
                        <a:buFont typeface="Wingdings" panose="05000000000000000000" pitchFamily="2" charset="2"/>
                        <a:buChar char="Ø"/>
                      </a:pPr>
                      <a:r>
                        <a:rPr lang="el-GR" sz="1600" dirty="0">
                          <a:solidFill>
                            <a:schemeClr val="accent1">
                              <a:lumMod val="50000"/>
                            </a:schemeClr>
                          </a:solidFill>
                          <a:latin typeface="+mj-lt"/>
                        </a:rPr>
                        <a:t>Υπό κράτος του προηγούμενου δικαίου ο ΑΠ δεν έχει αποκλείσει την κατ’ άρ. 254 ΚΠολΔ επανάληψη, υπό προϋποθέσεις (ΑΠ 1055/2024) – Ιδία επί υποκειμενικά ή αντικειμενικά σύνθετων δικών ή επί κύριων και επικουρικών βάσεων, όταν εν μέρει ωριμότητα για έκδοση οριστικής απόφασης και εν μέρει όχι ! </a:t>
                      </a:r>
                    </a:p>
                    <a:p>
                      <a:pPr marL="285750" indent="-285750" algn="just">
                        <a:lnSpc>
                          <a:spcPct val="100000"/>
                        </a:lnSpc>
                        <a:buFont typeface="Wingdings" panose="05000000000000000000" pitchFamily="2" charset="2"/>
                        <a:buChar char="Ø"/>
                      </a:pPr>
                      <a:r>
                        <a:rPr lang="el-GR" sz="1600" dirty="0">
                          <a:solidFill>
                            <a:srgbClr val="002060"/>
                          </a:solidFill>
                          <a:latin typeface="+mj-lt"/>
                        </a:rPr>
                        <a:t>Οι σκέψεις υπέστησαν κριτική, παραμένουν, όμως, επίκαιρες και ορθές (αμφ).</a:t>
                      </a:r>
                      <a:r>
                        <a:rPr lang="el-GR" sz="1600" dirty="0">
                          <a:solidFill>
                            <a:schemeClr val="accent1">
                              <a:lumMod val="50000"/>
                            </a:schemeClr>
                          </a:solidFill>
                          <a:latin typeface="+mj-lt"/>
                        </a:rPr>
                        <a:t> </a:t>
                      </a:r>
                    </a:p>
                    <a:p>
                      <a:pPr marL="0" indent="0" algn="just">
                        <a:lnSpc>
                          <a:spcPct val="100000"/>
                        </a:lnSpc>
                        <a:buFont typeface="Wingdings" panose="05000000000000000000" pitchFamily="2" charset="2"/>
                        <a:buNone/>
                      </a:pPr>
                      <a:endParaRPr lang="el-GR" sz="1600" dirty="0">
                        <a:solidFill>
                          <a:schemeClr val="accent1">
                            <a:lumMod val="50000"/>
                          </a:schemeClr>
                        </a:solidFill>
                        <a:latin typeface="+mj-lt"/>
                      </a:endParaRP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2295569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BA9CB-54D7-4B8C-9372-D402C6105172}"/>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BA5CF08A-F6C2-0921-FDE4-15C0AFF7718B}"/>
              </a:ext>
            </a:extLst>
          </p:cNvPr>
          <p:cNvSpPr>
            <a:spLocks noGrp="1"/>
          </p:cNvSpPr>
          <p:nvPr>
            <p:ph type="title"/>
          </p:nvPr>
        </p:nvSpPr>
        <p:spPr>
          <a:xfrm>
            <a:off x="0" y="0"/>
            <a:ext cx="8820472" cy="339502"/>
          </a:xfrm>
          <a:solidFill>
            <a:schemeClr val="accent1"/>
          </a:solidFill>
        </p:spPr>
        <p:txBody>
          <a:bodyPr/>
          <a:lstStyle/>
          <a:p>
            <a:pPr algn="ctr"/>
            <a:r>
              <a:rPr lang="el-GR" sz="1600" b="1" spc="300" dirty="0">
                <a:solidFill>
                  <a:schemeClr val="bg1"/>
                </a:solidFill>
              </a:rPr>
              <a:t>1Β. Γενική επισκόπηση των κυριότερων μεταβολών του Ν. </a:t>
            </a:r>
            <a:r>
              <a:rPr lang="el-GR" sz="1400" b="1" spc="300" dirty="0">
                <a:solidFill>
                  <a:schemeClr val="bg1"/>
                </a:solidFill>
              </a:rPr>
              <a:t>5221/25</a:t>
            </a:r>
            <a:r>
              <a:rPr lang="el-GR" sz="1700" b="1" spc="300" dirty="0">
                <a:solidFill>
                  <a:schemeClr val="bg1"/>
                </a:solidFill>
              </a:rPr>
              <a:t> </a:t>
            </a:r>
          </a:p>
        </p:txBody>
      </p:sp>
      <p:graphicFrame>
        <p:nvGraphicFramePr>
          <p:cNvPr id="2" name="Πίνακας 1">
            <a:extLst>
              <a:ext uri="{FF2B5EF4-FFF2-40B4-BE49-F238E27FC236}">
                <a16:creationId xmlns:a16="http://schemas.microsoft.com/office/drawing/2014/main" id="{9BFCF670-D60C-DAA5-CDF7-12F2FEA7542B}"/>
              </a:ext>
            </a:extLst>
          </p:cNvPr>
          <p:cNvGraphicFramePr>
            <a:graphicFrameLocks noGrp="1"/>
          </p:cNvGraphicFramePr>
          <p:nvPr>
            <p:extLst>
              <p:ext uri="{D42A27DB-BD31-4B8C-83A1-F6EECF244321}">
                <p14:modId xmlns:p14="http://schemas.microsoft.com/office/powerpoint/2010/main" val="2877750366"/>
              </p:ext>
            </p:extLst>
          </p:nvPr>
        </p:nvGraphicFramePr>
        <p:xfrm>
          <a:off x="0" y="339502"/>
          <a:ext cx="8820471" cy="4831080"/>
        </p:xfrm>
        <a:graphic>
          <a:graphicData uri="http://schemas.openxmlformats.org/drawingml/2006/table">
            <a:tbl>
              <a:tblPr firstRow="1" bandRow="1">
                <a:tableStyleId>{5C22544A-7EE6-4342-B048-85BDC9FD1C3A}</a:tableStyleId>
              </a:tblPr>
              <a:tblGrid>
                <a:gridCol w="8820471">
                  <a:extLst>
                    <a:ext uri="{9D8B030D-6E8A-4147-A177-3AD203B41FA5}">
                      <a16:colId xmlns:a16="http://schemas.microsoft.com/office/drawing/2014/main" val="2463421361"/>
                    </a:ext>
                  </a:extLst>
                </a:gridCol>
              </a:tblGrid>
              <a:tr h="4803998">
                <a:tc>
                  <a:txBody>
                    <a:bodyPr/>
                    <a:lstStyle/>
                    <a:p>
                      <a:pPr marL="285750" indent="-285750" algn="just">
                        <a:lnSpc>
                          <a:spcPct val="100000"/>
                        </a:lnSpc>
                        <a:buFont typeface="Wingdings" panose="05000000000000000000" pitchFamily="2" charset="2"/>
                        <a:buChar char="Ø"/>
                      </a:pPr>
                      <a:r>
                        <a:rPr lang="el-GR" sz="1700" u="sng" dirty="0">
                          <a:solidFill>
                            <a:srgbClr val="C00000"/>
                          </a:solidFill>
                          <a:latin typeface="+mj-lt"/>
                        </a:rPr>
                        <a:t>Μεταβολές στις διατάξεις περί επιδόσεων</a:t>
                      </a:r>
                    </a:p>
                    <a:p>
                      <a:pPr marL="0" indent="0" algn="just">
                        <a:lnSpc>
                          <a:spcPct val="100000"/>
                        </a:lnSpc>
                        <a:buFont typeface="Wingdings" panose="05000000000000000000" pitchFamily="2" charset="2"/>
                        <a:buNone/>
                      </a:pPr>
                      <a:r>
                        <a:rPr lang="el-GR" sz="1400" dirty="0">
                          <a:solidFill>
                            <a:srgbClr val="002060"/>
                          </a:solidFill>
                          <a:latin typeface="+mj-lt"/>
                        </a:rPr>
                        <a:t>           </a:t>
                      </a:r>
                      <a:r>
                        <a:rPr lang="el-GR" sz="1400" dirty="0">
                          <a:solidFill>
                            <a:schemeClr val="accent6">
                              <a:lumMod val="50000"/>
                            </a:schemeClr>
                          </a:solidFill>
                          <a:latin typeface="+mj-lt"/>
                        </a:rPr>
                        <a:t> </a:t>
                      </a:r>
                      <a:r>
                        <a:rPr lang="en-US" sz="1400" dirty="0">
                          <a:solidFill>
                            <a:schemeClr val="accent6">
                              <a:lumMod val="50000"/>
                            </a:schemeClr>
                          </a:solidFill>
                          <a:latin typeface="+mj-lt"/>
                        </a:rPr>
                        <a:t> </a:t>
                      </a:r>
                      <a:r>
                        <a:rPr lang="en-US" sz="1400" b="1" dirty="0">
                          <a:solidFill>
                            <a:srgbClr val="002060"/>
                          </a:solidFill>
                          <a:latin typeface="+mj-lt"/>
                        </a:rPr>
                        <a:t>i. </a:t>
                      </a:r>
                      <a:r>
                        <a:rPr lang="el-GR" sz="1400" b="1" dirty="0">
                          <a:solidFill>
                            <a:srgbClr val="002060"/>
                          </a:solidFill>
                          <a:latin typeface="+mj-lt"/>
                        </a:rPr>
                        <a:t>Κατά ένα μέρος νομοτεχνικές βελτιώσεις, χωρίς ιδιαίτερες ουσιαστικές μεταβολές</a:t>
                      </a:r>
                      <a:r>
                        <a:rPr lang="en-US" sz="1400" dirty="0">
                          <a:solidFill>
                            <a:schemeClr val="accent6">
                              <a:lumMod val="50000"/>
                            </a:schemeClr>
                          </a:solidFill>
                          <a:latin typeface="+mj-lt"/>
                        </a:rPr>
                        <a:t> </a:t>
                      </a:r>
                    </a:p>
                    <a:p>
                      <a:pPr marL="0" indent="0" algn="just">
                        <a:lnSpc>
                          <a:spcPct val="100000"/>
                        </a:lnSpc>
                        <a:buFont typeface="Wingdings" panose="05000000000000000000" pitchFamily="2" charset="2"/>
                        <a:buNone/>
                      </a:pPr>
                      <a:r>
                        <a:rPr lang="en-US" sz="1400" dirty="0">
                          <a:solidFill>
                            <a:schemeClr val="accent6">
                              <a:lumMod val="50000"/>
                            </a:schemeClr>
                          </a:solidFill>
                          <a:latin typeface="+mj-lt"/>
                        </a:rPr>
                        <a:t>            </a:t>
                      </a:r>
                      <a:r>
                        <a:rPr lang="en-US" sz="1400" dirty="0">
                          <a:solidFill>
                            <a:srgbClr val="FF0000"/>
                          </a:solidFill>
                          <a:latin typeface="+mj-lt"/>
                        </a:rPr>
                        <a:t>ii.</a:t>
                      </a:r>
                      <a:r>
                        <a:rPr lang="el-GR" sz="1400" dirty="0">
                          <a:solidFill>
                            <a:srgbClr val="FF0000"/>
                          </a:solidFill>
                          <a:latin typeface="+mj-lt"/>
                        </a:rPr>
                        <a:t> Σημαντικές αλλαγές σε ζητήματα που αφορούν επιδόσεις στην αλλοδαπή</a:t>
                      </a:r>
                    </a:p>
                    <a:p>
                      <a:pPr marL="0" indent="0" algn="just">
                        <a:lnSpc>
                          <a:spcPct val="100000"/>
                        </a:lnSpc>
                        <a:buFont typeface="Wingdings" panose="05000000000000000000" pitchFamily="2" charset="2"/>
                        <a:buNone/>
                      </a:pPr>
                      <a:r>
                        <a:rPr lang="el-GR" sz="1400" dirty="0">
                          <a:solidFill>
                            <a:srgbClr val="00B050"/>
                          </a:solidFill>
                          <a:latin typeface="+mj-lt"/>
                        </a:rPr>
                        <a:t>           </a:t>
                      </a:r>
                      <a:r>
                        <a:rPr lang="en-US" sz="1400" dirty="0">
                          <a:solidFill>
                            <a:srgbClr val="00B050"/>
                          </a:solidFill>
                          <a:latin typeface="+mj-lt"/>
                        </a:rPr>
                        <a:t>iii.  </a:t>
                      </a:r>
                      <a:r>
                        <a:rPr lang="el-GR" sz="1400" dirty="0">
                          <a:solidFill>
                            <a:srgbClr val="00B050"/>
                          </a:solidFill>
                          <a:latin typeface="+mj-lt"/>
                        </a:rPr>
                        <a:t>Νέο άρ. 134</a:t>
                      </a:r>
                      <a:r>
                        <a:rPr lang="el-GR" sz="1400" baseline="30000" dirty="0">
                          <a:solidFill>
                            <a:srgbClr val="00B050"/>
                          </a:solidFill>
                          <a:latin typeface="+mj-lt"/>
                        </a:rPr>
                        <a:t>Α</a:t>
                      </a:r>
                      <a:r>
                        <a:rPr lang="el-GR" sz="1400" dirty="0">
                          <a:solidFill>
                            <a:srgbClr val="00B050"/>
                          </a:solidFill>
                          <a:latin typeface="+mj-lt"/>
                        </a:rPr>
                        <a:t> ΚΠολΔ : Εφαρμογή κατ’ αρχάς, όταν δεν εφαρμόζονται οι ειδικότερες προβλέψεις του Κανονισμού (ΕΕ) 2020/1784 ή της Σύμβασης της Χάγης για τις επιδόσεις</a:t>
                      </a:r>
                      <a:r>
                        <a:rPr lang="el-GR" sz="1400" dirty="0">
                          <a:solidFill>
                            <a:srgbClr val="002060"/>
                          </a:solidFill>
                          <a:latin typeface="+mj-lt"/>
                        </a:rPr>
                        <a:t>        </a:t>
                      </a:r>
                    </a:p>
                    <a:p>
                      <a:pPr marL="0" indent="0" algn="just">
                        <a:lnSpc>
                          <a:spcPct val="100000"/>
                        </a:lnSpc>
                        <a:buFont typeface="Wingdings" panose="05000000000000000000" pitchFamily="2" charset="2"/>
                        <a:buNone/>
                      </a:pPr>
                      <a:r>
                        <a:rPr lang="el-GR" sz="1400" dirty="0">
                          <a:solidFill>
                            <a:srgbClr val="002060"/>
                          </a:solidFill>
                          <a:latin typeface="+mj-lt"/>
                        </a:rPr>
                        <a:t>           </a:t>
                      </a:r>
                      <a:r>
                        <a:rPr lang="en-US" sz="1400" dirty="0">
                          <a:solidFill>
                            <a:srgbClr val="002060"/>
                          </a:solidFill>
                          <a:latin typeface="+mj-lt"/>
                        </a:rPr>
                        <a:t>iv. To 134</a:t>
                      </a:r>
                      <a:r>
                        <a:rPr lang="el-GR" sz="1400" baseline="30000" dirty="0">
                          <a:solidFill>
                            <a:srgbClr val="002060"/>
                          </a:solidFill>
                          <a:latin typeface="+mj-lt"/>
                        </a:rPr>
                        <a:t>Α</a:t>
                      </a:r>
                      <a:r>
                        <a:rPr lang="el-GR" sz="1400" dirty="0">
                          <a:solidFill>
                            <a:srgbClr val="002060"/>
                          </a:solidFill>
                          <a:latin typeface="+mj-lt"/>
                        </a:rPr>
                        <a:t> ΚΠολΔ εναρμονίζεται με το ισχύον πλαίσιο του Κανονισμού (ΕΕ) 2020/1784 και της Σύμβασης της Χάγης, στη λογική της ενότητας της εθνικής και διεθνούς εννόμου τάξεως</a:t>
                      </a:r>
                    </a:p>
                    <a:p>
                      <a:pPr marL="0" indent="0" algn="just">
                        <a:lnSpc>
                          <a:spcPct val="100000"/>
                        </a:lnSpc>
                        <a:buFont typeface="Wingdings" panose="05000000000000000000" pitchFamily="2" charset="2"/>
                        <a:buNone/>
                      </a:pPr>
                      <a:r>
                        <a:rPr lang="el-GR" sz="1400" dirty="0">
                          <a:solidFill>
                            <a:srgbClr val="002060"/>
                          </a:solidFill>
                          <a:latin typeface="+mj-lt"/>
                        </a:rPr>
                        <a:t>          </a:t>
                      </a:r>
                      <a:r>
                        <a:rPr lang="en-US" sz="1400" dirty="0">
                          <a:solidFill>
                            <a:srgbClr val="002060"/>
                          </a:solidFill>
                          <a:latin typeface="+mj-lt"/>
                        </a:rPr>
                        <a:t> </a:t>
                      </a:r>
                      <a:r>
                        <a:rPr lang="en-US" sz="1400" dirty="0">
                          <a:solidFill>
                            <a:srgbClr val="FF0000"/>
                          </a:solidFill>
                          <a:latin typeface="+mj-lt"/>
                        </a:rPr>
                        <a:t>v. </a:t>
                      </a:r>
                      <a:r>
                        <a:rPr lang="el-GR" sz="1400" dirty="0">
                          <a:solidFill>
                            <a:srgbClr val="FF0000"/>
                          </a:solidFill>
                          <a:latin typeface="+mj-lt"/>
                        </a:rPr>
                        <a:t>Ρητή πλέον ρύθμιση (όπως στον Κανονισμό) : Όταν προθεσμία ενέργειας (πχ για επίδοση της αγωγής σε 30 ημέρες σε τακτική δ.), ΑΡΚΕΙ η επίδοση στον Εισαγγελέα</a:t>
                      </a:r>
                    </a:p>
                    <a:p>
                      <a:pPr marL="0" indent="0" algn="just">
                        <a:lnSpc>
                          <a:spcPct val="100000"/>
                        </a:lnSpc>
                        <a:buFont typeface="Wingdings" panose="05000000000000000000" pitchFamily="2" charset="2"/>
                        <a:buNone/>
                      </a:pPr>
                      <a:r>
                        <a:rPr lang="el-GR" sz="1400" dirty="0">
                          <a:solidFill>
                            <a:srgbClr val="002060"/>
                          </a:solidFill>
                          <a:latin typeface="+mj-lt"/>
                        </a:rPr>
                        <a:t>  </a:t>
                      </a:r>
                      <a:r>
                        <a:rPr lang="el-GR" sz="1400" dirty="0">
                          <a:solidFill>
                            <a:srgbClr val="7030A0"/>
                          </a:solidFill>
                          <a:latin typeface="+mj-lt"/>
                        </a:rPr>
                        <a:t>         </a:t>
                      </a:r>
                      <a:r>
                        <a:rPr lang="en-US" sz="1400" dirty="0">
                          <a:solidFill>
                            <a:srgbClr val="7030A0"/>
                          </a:solidFill>
                          <a:latin typeface="+mj-lt"/>
                        </a:rPr>
                        <a:t>vi. </a:t>
                      </a:r>
                      <a:r>
                        <a:rPr lang="el-GR" sz="1400" dirty="0">
                          <a:solidFill>
                            <a:srgbClr val="7030A0"/>
                          </a:solidFill>
                          <a:latin typeface="+mj-lt"/>
                        </a:rPr>
                        <a:t>ΠΡΟΣΟΧΗ : Η επίδοση στον Εισαγγελέα αρκεί, για να μη θεωρηθεί μη ασκηθείσα η αγωγή. Για το παραδεκτό της συζήτησης, όμως, απαιτείται κατ’ αρχάς και πάλι πραγματική επίδοση !!!</a:t>
                      </a:r>
                    </a:p>
                    <a:p>
                      <a:pPr marL="0" indent="0" algn="just">
                        <a:lnSpc>
                          <a:spcPct val="100000"/>
                        </a:lnSpc>
                        <a:buFont typeface="Wingdings" panose="05000000000000000000" pitchFamily="2" charset="2"/>
                        <a:buNone/>
                      </a:pPr>
                      <a:r>
                        <a:rPr lang="el-GR" sz="1400" dirty="0">
                          <a:solidFill>
                            <a:srgbClr val="00B050"/>
                          </a:solidFill>
                          <a:latin typeface="+mj-lt"/>
                        </a:rPr>
                        <a:t>          </a:t>
                      </a:r>
                      <a:r>
                        <a:rPr lang="en-US" sz="1400" dirty="0">
                          <a:solidFill>
                            <a:srgbClr val="00B050"/>
                          </a:solidFill>
                          <a:latin typeface="+mj-lt"/>
                        </a:rPr>
                        <a:t>vii. </a:t>
                      </a:r>
                      <a:r>
                        <a:rPr lang="el-GR" sz="1400" dirty="0">
                          <a:solidFill>
                            <a:srgbClr val="00B050"/>
                          </a:solidFill>
                          <a:latin typeface="+mj-lt"/>
                        </a:rPr>
                        <a:t>Αφού απαιτείται πραγματική επίδοση, παραμένουν τα προηγούμενα ερωτηματικά και ιδίως : Πότε πρέπει να επιδοθεί στον εναγόμενο η αγωγή, ώστε να είναι επαρκής ο χρόνος προετοιμασίας ; </a:t>
                      </a:r>
                      <a:r>
                        <a:rPr lang="el-GR" sz="1400" dirty="0">
                          <a:solidFill>
                            <a:srgbClr val="7030A0"/>
                          </a:solidFill>
                          <a:latin typeface="+mj-lt"/>
                        </a:rPr>
                        <a:t>Πρόταση Π. Αρβανιτάκη, να μετρήσουμε την προθεσμία του άρ. 228 ΚΠολΔ (: 60 ημέρες), εκκινώντας όχι από τη συζήτηση, αλλά από το καταληκτικό χρονικό σημείο κατάθεσης των προτάσεων. Αν έχει τηρηθεί, ο χρόνος θα είναι επαρκής</a:t>
                      </a:r>
                      <a:r>
                        <a:rPr lang="el-GR" sz="1400" dirty="0">
                          <a:solidFill>
                            <a:srgbClr val="00B050"/>
                          </a:solidFill>
                          <a:latin typeface="+mj-lt"/>
                        </a:rPr>
                        <a:t>.</a:t>
                      </a:r>
                      <a:r>
                        <a:rPr lang="el-GR" sz="1400" dirty="0">
                          <a:solidFill>
                            <a:srgbClr val="002060"/>
                          </a:solidFill>
                          <a:latin typeface="+mj-lt"/>
                        </a:rPr>
                        <a:t>  </a:t>
                      </a:r>
                    </a:p>
                    <a:p>
                      <a:pPr marL="0" indent="0" algn="just">
                        <a:lnSpc>
                          <a:spcPct val="100000"/>
                        </a:lnSpc>
                        <a:buFont typeface="Wingdings" panose="05000000000000000000" pitchFamily="2" charset="2"/>
                        <a:buNone/>
                      </a:pPr>
                      <a:r>
                        <a:rPr lang="el-GR" sz="1400" dirty="0">
                          <a:solidFill>
                            <a:srgbClr val="002060"/>
                          </a:solidFill>
                          <a:latin typeface="+mj-lt"/>
                        </a:rPr>
                        <a:t> </a:t>
                      </a:r>
                      <a:r>
                        <a:rPr lang="en-US" sz="1400" dirty="0">
                          <a:solidFill>
                            <a:srgbClr val="002060"/>
                          </a:solidFill>
                          <a:latin typeface="+mj-lt"/>
                        </a:rPr>
                        <a:t>         </a:t>
                      </a:r>
                      <a:r>
                        <a:rPr lang="en-US" sz="1400" dirty="0">
                          <a:solidFill>
                            <a:srgbClr val="FF0000"/>
                          </a:solidFill>
                          <a:latin typeface="+mj-lt"/>
                        </a:rPr>
                        <a:t>viii. </a:t>
                      </a:r>
                      <a:r>
                        <a:rPr lang="el-GR" sz="1400" dirty="0">
                          <a:solidFill>
                            <a:srgbClr val="FF0000"/>
                          </a:solidFill>
                          <a:latin typeface="+mj-lt"/>
                        </a:rPr>
                        <a:t>Για τα μη εισαγωγικά δικόγραφα της δίκης, επί μη ερήμην δικών, υποχρέωση ορισμού αντικλήτου και εφεξής δυνατές σε αυτόν οι κοινοποιήσεις !!!</a:t>
                      </a:r>
                    </a:p>
                    <a:p>
                      <a:pPr marL="0" indent="0" algn="just">
                        <a:lnSpc>
                          <a:spcPct val="100000"/>
                        </a:lnSpc>
                        <a:buFont typeface="Wingdings" panose="05000000000000000000" pitchFamily="2" charset="2"/>
                        <a:buNone/>
                      </a:pPr>
                      <a:r>
                        <a:rPr lang="el-GR" sz="1400" dirty="0">
                          <a:solidFill>
                            <a:srgbClr val="002060"/>
                          </a:solidFill>
                          <a:latin typeface="+mj-lt"/>
                        </a:rPr>
                        <a:t>            </a:t>
                      </a:r>
                      <a:r>
                        <a:rPr lang="en-US" sz="1400" dirty="0">
                          <a:solidFill>
                            <a:srgbClr val="002060"/>
                          </a:solidFill>
                          <a:latin typeface="+mj-lt"/>
                        </a:rPr>
                        <a:t>ix. </a:t>
                      </a:r>
                      <a:r>
                        <a:rPr lang="el-GR" sz="1400" u="sng" dirty="0">
                          <a:solidFill>
                            <a:srgbClr val="002060"/>
                          </a:solidFill>
                          <a:latin typeface="+mj-lt"/>
                        </a:rPr>
                        <a:t>Ασφαλιστική δικλείδα Ι</a:t>
                      </a:r>
                      <a:r>
                        <a:rPr lang="el-GR" sz="1400" dirty="0">
                          <a:solidFill>
                            <a:srgbClr val="002060"/>
                          </a:solidFill>
                          <a:latin typeface="+mj-lt"/>
                        </a:rPr>
                        <a:t> : Αν πάροδος εξαμήνου από τη διαβίβαση, χωρίς να επιστραφεί αποδεικτικό, το Δικαστήριο μπορεί να προχωρήσει σε εκδίκαση και χωρίς αποδεικτικό</a:t>
                      </a:r>
                    </a:p>
                    <a:p>
                      <a:pPr marL="0" indent="0" algn="just">
                        <a:lnSpc>
                          <a:spcPct val="100000"/>
                        </a:lnSpc>
                        <a:buFont typeface="Wingdings" panose="05000000000000000000" pitchFamily="2" charset="2"/>
                        <a:buNone/>
                      </a:pPr>
                      <a:r>
                        <a:rPr lang="el-GR" sz="1400" dirty="0">
                          <a:solidFill>
                            <a:srgbClr val="7030A0"/>
                          </a:solidFill>
                          <a:latin typeface="+mj-lt"/>
                        </a:rPr>
                        <a:t>            </a:t>
                      </a:r>
                      <a:r>
                        <a:rPr lang="en-US" sz="1400" dirty="0">
                          <a:solidFill>
                            <a:srgbClr val="7030A0"/>
                          </a:solidFill>
                          <a:latin typeface="+mj-lt"/>
                        </a:rPr>
                        <a:t>x. </a:t>
                      </a:r>
                      <a:r>
                        <a:rPr lang="el-GR" sz="1400" u="sng" dirty="0">
                          <a:solidFill>
                            <a:srgbClr val="7030A0"/>
                          </a:solidFill>
                          <a:latin typeface="+mj-lt"/>
                        </a:rPr>
                        <a:t>Ασφαλιστική δικλείδα ΙΙ</a:t>
                      </a:r>
                      <a:r>
                        <a:rPr lang="el-GR" sz="1400" dirty="0">
                          <a:solidFill>
                            <a:srgbClr val="7030A0"/>
                          </a:solidFill>
                          <a:latin typeface="+mj-lt"/>
                        </a:rPr>
                        <a:t> : Ειδικά ένδικα βοηθήματα για απολιπόμενο : Είτε θεσπιζόμενα σε Κανονισμό/Χάγη, είτε πλέον σε ΚΠολΔ (: αίτηση επαναφοράς), με επιμέρους διαφοροποιήσεις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22029584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6C9A6-87F2-07A9-0415-1A0BBCDFE8D7}"/>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71B8018F-CE36-3377-5486-BFDDDBB62CB8}"/>
              </a:ext>
            </a:extLst>
          </p:cNvPr>
          <p:cNvSpPr>
            <a:spLocks noGrp="1"/>
          </p:cNvSpPr>
          <p:nvPr>
            <p:ph type="title"/>
          </p:nvPr>
        </p:nvSpPr>
        <p:spPr>
          <a:xfrm>
            <a:off x="0" y="0"/>
            <a:ext cx="8820472" cy="267494"/>
          </a:xfrm>
          <a:solidFill>
            <a:schemeClr val="accent1"/>
          </a:solidFill>
        </p:spPr>
        <p:txBody>
          <a:bodyPr/>
          <a:lstStyle/>
          <a:p>
            <a:pPr algn="ctr"/>
            <a:r>
              <a:rPr lang="el-GR" sz="1700" b="1" spc="300" dirty="0">
                <a:solidFill>
                  <a:schemeClr val="bg1"/>
                </a:solidFill>
              </a:rPr>
              <a:t>32. Καταληκτικές σκέψεις Ι </a:t>
            </a:r>
          </a:p>
        </p:txBody>
      </p:sp>
      <p:graphicFrame>
        <p:nvGraphicFramePr>
          <p:cNvPr id="2" name="Πίνακας 1">
            <a:extLst>
              <a:ext uri="{FF2B5EF4-FFF2-40B4-BE49-F238E27FC236}">
                <a16:creationId xmlns:a16="http://schemas.microsoft.com/office/drawing/2014/main" id="{B492D49A-2F48-D034-DE5F-6CF493C4AF02}"/>
              </a:ext>
            </a:extLst>
          </p:cNvPr>
          <p:cNvGraphicFramePr>
            <a:graphicFrameLocks noGrp="1"/>
          </p:cNvGraphicFramePr>
          <p:nvPr>
            <p:extLst>
              <p:ext uri="{D42A27DB-BD31-4B8C-83A1-F6EECF244321}">
                <p14:modId xmlns:p14="http://schemas.microsoft.com/office/powerpoint/2010/main" val="987649292"/>
              </p:ext>
            </p:extLst>
          </p:nvPr>
        </p:nvGraphicFramePr>
        <p:xfrm>
          <a:off x="0" y="267494"/>
          <a:ext cx="8820472" cy="4876006"/>
        </p:xfrm>
        <a:graphic>
          <a:graphicData uri="http://schemas.openxmlformats.org/drawingml/2006/table">
            <a:tbl>
              <a:tblPr firstRow="1" bandRow="1">
                <a:tableStyleId>{5C22544A-7EE6-4342-B048-85BDC9FD1C3A}</a:tableStyleId>
              </a:tblPr>
              <a:tblGrid>
                <a:gridCol w="8820472">
                  <a:extLst>
                    <a:ext uri="{9D8B030D-6E8A-4147-A177-3AD203B41FA5}">
                      <a16:colId xmlns:a16="http://schemas.microsoft.com/office/drawing/2014/main" val="2463421361"/>
                    </a:ext>
                  </a:extLst>
                </a:gridCol>
              </a:tblGrid>
              <a:tr h="4876006">
                <a:tc>
                  <a:txBody>
                    <a:bodyPr/>
                    <a:lstStyle/>
                    <a:p>
                      <a:pPr marL="285750" indent="-285750" algn="just">
                        <a:lnSpc>
                          <a:spcPct val="100000"/>
                        </a:lnSpc>
                        <a:buFont typeface="Wingdings" panose="05000000000000000000" pitchFamily="2" charset="2"/>
                        <a:buChar char="Ø"/>
                      </a:pPr>
                      <a:r>
                        <a:rPr lang="el-GR" sz="1500" dirty="0">
                          <a:solidFill>
                            <a:schemeClr val="accent1">
                              <a:lumMod val="50000"/>
                            </a:schemeClr>
                          </a:solidFill>
                          <a:latin typeface="+mj-lt"/>
                        </a:rPr>
                        <a:t>Η εργαλειοποίηση του άρ. 307 και του ΚΟΔΚΔΛ στον σκοπό της επιτάχυνσης</a:t>
                      </a:r>
                    </a:p>
                    <a:p>
                      <a:pPr marL="285750" indent="-285750" algn="just">
                        <a:lnSpc>
                          <a:spcPct val="100000"/>
                        </a:lnSpc>
                        <a:buFont typeface="Wingdings" panose="05000000000000000000" pitchFamily="2" charset="2"/>
                        <a:buChar char="Ø"/>
                      </a:pPr>
                      <a:r>
                        <a:rPr lang="el-GR" sz="1500" dirty="0">
                          <a:solidFill>
                            <a:srgbClr val="002060"/>
                          </a:solidFill>
                          <a:latin typeface="+mj-lt"/>
                        </a:rPr>
                        <a:t>Αδυναμία προαγωγής επί καθυστέρησης κ.α</a:t>
                      </a:r>
                      <a:r>
                        <a:rPr lang="el-GR" sz="1500" dirty="0">
                          <a:solidFill>
                            <a:schemeClr val="accent1">
                              <a:lumMod val="50000"/>
                            </a:schemeClr>
                          </a:solidFill>
                          <a:latin typeface="+mj-lt"/>
                        </a:rPr>
                        <a:t>. – </a:t>
                      </a:r>
                      <a:r>
                        <a:rPr lang="el-GR" sz="1500" u="sng" dirty="0">
                          <a:solidFill>
                            <a:schemeClr val="accent1">
                              <a:lumMod val="50000"/>
                            </a:schemeClr>
                          </a:solidFill>
                          <a:latin typeface="+mj-lt"/>
                        </a:rPr>
                        <a:t>Και στην πράξη κατά τα τελευταία έτη</a:t>
                      </a:r>
                      <a:r>
                        <a:rPr lang="el-GR" sz="1500" dirty="0">
                          <a:solidFill>
                            <a:schemeClr val="accent1">
                              <a:lumMod val="50000"/>
                            </a:schemeClr>
                          </a:solidFill>
                          <a:latin typeface="+mj-lt"/>
                        </a:rPr>
                        <a:t> : </a:t>
                      </a:r>
                      <a:r>
                        <a:rPr lang="el-GR" sz="1500" dirty="0">
                          <a:solidFill>
                            <a:srgbClr val="C00000"/>
                          </a:solidFill>
                          <a:latin typeface="+mj-lt"/>
                        </a:rPr>
                        <a:t>Σύνταξη αρνητικών εκθέσεων επί προαγωγής για</a:t>
                      </a:r>
                      <a:r>
                        <a:rPr lang="el-GR" sz="1500" dirty="0">
                          <a:solidFill>
                            <a:schemeClr val="accent1">
                              <a:lumMod val="50000"/>
                            </a:schemeClr>
                          </a:solidFill>
                          <a:latin typeface="+mj-lt"/>
                        </a:rPr>
                        <a:t> : Παλαιές καθυστερήσεις ή με επίκληση απαλλακτικών κρίσεων ή επιβληθεισών ποινών, που κατά νόμο ΔΕΝ λαμβάνονται υπόψη, ή με επίκληση των ως άνω, παρά τη μεσολάβηση θετικής κρίσης για προαγωγή σε προηγούμενο βαθμό κ.α.</a:t>
                      </a:r>
                    </a:p>
                    <a:p>
                      <a:pPr marL="285750" indent="-285750" algn="just">
                        <a:lnSpc>
                          <a:spcPct val="100000"/>
                        </a:lnSpc>
                        <a:buFont typeface="Wingdings" panose="05000000000000000000" pitchFamily="2" charset="2"/>
                        <a:buChar char="Ø"/>
                      </a:pPr>
                      <a:r>
                        <a:rPr lang="el-GR" sz="1500" dirty="0">
                          <a:solidFill>
                            <a:srgbClr val="C00000"/>
                          </a:solidFill>
                          <a:latin typeface="+mj-lt"/>
                        </a:rPr>
                        <a:t>Η ανάγκη ψύχραιμης και δίκαιης αντιμετώπισης εντός του Σώματος (: η έλλειψη ικανότητας προαγωγής, στατιστικά, μόνο ως απόλυτη εξαίρεση μπορεί να δικαιώνεται)</a:t>
                      </a:r>
                    </a:p>
                    <a:p>
                      <a:pPr marL="285750" indent="-285750" algn="just">
                        <a:lnSpc>
                          <a:spcPct val="100000"/>
                        </a:lnSpc>
                        <a:buFont typeface="Wingdings" panose="05000000000000000000" pitchFamily="2" charset="2"/>
                        <a:buChar char="Ø"/>
                      </a:pPr>
                      <a:r>
                        <a:rPr lang="el-GR" sz="1500" dirty="0">
                          <a:solidFill>
                            <a:srgbClr val="002060"/>
                          </a:solidFill>
                          <a:latin typeface="+mj-lt"/>
                        </a:rPr>
                        <a:t>Καμία ραθυμία δεν είναι έστω και κατ’ ελάχιστον ανεκτή, αλλά και καμία αδικία για τη μη επίτευξη του αδύνατου (όταν τούτο συμβαίνει) δεν είναι βιωτή !</a:t>
                      </a:r>
                    </a:p>
                    <a:p>
                      <a:pPr marL="285750" indent="-285750" algn="just">
                        <a:lnSpc>
                          <a:spcPct val="100000"/>
                        </a:lnSpc>
                        <a:buFont typeface="Wingdings" panose="05000000000000000000" pitchFamily="2" charset="2"/>
                        <a:buChar char="Ø"/>
                      </a:pPr>
                      <a:r>
                        <a:rPr lang="el-GR" sz="1500" dirty="0">
                          <a:solidFill>
                            <a:schemeClr val="tx2"/>
                          </a:solidFill>
                          <a:latin typeface="+mj-lt"/>
                        </a:rPr>
                        <a:t>Ποιος είναι ο καλός Δικαστής ; Μιλούν περί αυτού μόνοι οι πίνακες εκκρεμότητας ; </a:t>
                      </a:r>
                    </a:p>
                    <a:p>
                      <a:pPr marL="285750" indent="-285750" algn="just">
                        <a:lnSpc>
                          <a:spcPct val="100000"/>
                        </a:lnSpc>
                        <a:buFont typeface="Wingdings" panose="05000000000000000000" pitchFamily="2" charset="2"/>
                        <a:buChar char="Ø"/>
                      </a:pPr>
                      <a:r>
                        <a:rPr lang="el-GR" sz="1500" dirty="0">
                          <a:solidFill>
                            <a:srgbClr val="C00000"/>
                          </a:solidFill>
                          <a:latin typeface="+mj-lt"/>
                        </a:rPr>
                        <a:t>Ο νομοθέτης υπονομεύει τον νέο Νόμο, με τη θέσπιση εξωπραγματικού ορίου δικογραφιών</a:t>
                      </a:r>
                      <a:r>
                        <a:rPr lang="el-GR" sz="1500" dirty="0">
                          <a:solidFill>
                            <a:schemeClr val="accent1">
                              <a:lumMod val="50000"/>
                            </a:schemeClr>
                          </a:solidFill>
                          <a:latin typeface="+mj-lt"/>
                        </a:rPr>
                        <a:t>, ενόψει του ΔΙΠΛΟΥ ΕΛΕΓΧΟΥ, που συνήθως θα πρέπει να γίνεται σε μια δικογραφία</a:t>
                      </a:r>
                    </a:p>
                    <a:p>
                      <a:pPr marL="285750" indent="-285750" algn="just">
                        <a:lnSpc>
                          <a:spcPct val="100000"/>
                        </a:lnSpc>
                        <a:buFont typeface="Wingdings" panose="05000000000000000000" pitchFamily="2" charset="2"/>
                        <a:buChar char="Ø"/>
                      </a:pPr>
                      <a:r>
                        <a:rPr lang="el-GR" sz="1500" b="1" dirty="0">
                          <a:solidFill>
                            <a:srgbClr val="C00000"/>
                          </a:solidFill>
                          <a:latin typeface="+mj-lt"/>
                        </a:rPr>
                        <a:t>Είναι λογικός ο μη συνυπολογισμός της επιβάρυνσης από ποινικά καθήκοντα – αποφάσεις εκούσιας δικαιοδοσίας (: εμπορικό/κτηματολογικό δίκαιο κλπ. !) + αποφάσεις ασφαλιστικών ;     </a:t>
                      </a:r>
                    </a:p>
                    <a:p>
                      <a:pPr marL="285750" indent="-285750" algn="just">
                        <a:lnSpc>
                          <a:spcPct val="100000"/>
                        </a:lnSpc>
                        <a:buFont typeface="Wingdings" panose="05000000000000000000" pitchFamily="2" charset="2"/>
                        <a:buChar char="Ø"/>
                      </a:pPr>
                      <a:r>
                        <a:rPr lang="el-GR" sz="1500" dirty="0">
                          <a:solidFill>
                            <a:srgbClr val="002060"/>
                          </a:solidFill>
                          <a:latin typeface="+mj-lt"/>
                        </a:rPr>
                        <a:t>Ο προέλεγχος είναι ένα θετικό μέτρο, μα απαιτεί και ασκούς καλούς !</a:t>
                      </a:r>
                    </a:p>
                    <a:p>
                      <a:pPr marL="285750" indent="-285750" algn="just">
                        <a:lnSpc>
                          <a:spcPct val="100000"/>
                        </a:lnSpc>
                        <a:buFont typeface="Wingdings" panose="05000000000000000000" pitchFamily="2" charset="2"/>
                        <a:buChar char="Ø"/>
                      </a:pPr>
                      <a:r>
                        <a:rPr lang="el-GR" sz="1500" dirty="0">
                          <a:solidFill>
                            <a:srgbClr val="C00000"/>
                          </a:solidFill>
                          <a:latin typeface="+mj-lt"/>
                        </a:rPr>
                        <a:t>Η υπερχρέωση είναι συχνά πραγματικότητα</a:t>
                      </a:r>
                    </a:p>
                    <a:p>
                      <a:pPr marL="285750" indent="-285750" algn="just">
                        <a:lnSpc>
                          <a:spcPct val="100000"/>
                        </a:lnSpc>
                        <a:buFont typeface="Wingdings" panose="05000000000000000000" pitchFamily="2" charset="2"/>
                        <a:buChar char="Ø"/>
                      </a:pPr>
                      <a:r>
                        <a:rPr lang="el-GR" sz="1500" dirty="0">
                          <a:solidFill>
                            <a:schemeClr val="accent1">
                              <a:lumMod val="50000"/>
                            </a:schemeClr>
                          </a:solidFill>
                          <a:latin typeface="+mj-lt"/>
                        </a:rPr>
                        <a:t> Ο Δικαστής έχει ανάγκη βοηθών – υποδομών - εμπιστοσύνης, χωρίς καχυποψίες, με επέμβαση εξατομικευμένα του πειθαρχικού ελέγχου, όπου τούτο είναι αναγκαίο + δίκαιο. </a:t>
                      </a:r>
                    </a:p>
                    <a:p>
                      <a:pPr marL="285750" indent="-285750" algn="just">
                        <a:lnSpc>
                          <a:spcPct val="100000"/>
                        </a:lnSpc>
                        <a:buFont typeface="Wingdings" panose="05000000000000000000" pitchFamily="2" charset="2"/>
                        <a:buChar char="Ø"/>
                      </a:pPr>
                      <a:r>
                        <a:rPr lang="el-GR" sz="1500" dirty="0">
                          <a:solidFill>
                            <a:srgbClr val="002060"/>
                          </a:solidFill>
                          <a:latin typeface="+mj-lt"/>
                        </a:rPr>
                        <a:t>Δεν είναι λύση ο φόβος. Απαιτείται έμπνευση, ρηξικέλευθες λύσεις και υποστήριξη</a:t>
                      </a:r>
                      <a:r>
                        <a:rPr lang="el-GR" sz="1450" dirty="0">
                          <a:solidFill>
                            <a:schemeClr val="accent1">
                              <a:lumMod val="50000"/>
                            </a:schemeClr>
                          </a:solidFill>
                          <a:latin typeface="+mj-lt"/>
                        </a:rPr>
                        <a:t>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25808290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3E840-9F5B-5B85-C055-38C363BC3320}"/>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5FD3C184-58B3-60FA-9A32-6A7B1AD339DC}"/>
              </a:ext>
            </a:extLst>
          </p:cNvPr>
          <p:cNvSpPr>
            <a:spLocks noGrp="1"/>
          </p:cNvSpPr>
          <p:nvPr>
            <p:ph type="title"/>
          </p:nvPr>
        </p:nvSpPr>
        <p:spPr>
          <a:xfrm>
            <a:off x="0" y="0"/>
            <a:ext cx="8820472" cy="267494"/>
          </a:xfrm>
          <a:solidFill>
            <a:schemeClr val="accent1"/>
          </a:solidFill>
        </p:spPr>
        <p:txBody>
          <a:bodyPr/>
          <a:lstStyle/>
          <a:p>
            <a:pPr algn="ctr"/>
            <a:r>
              <a:rPr lang="el-GR" sz="1700" b="1" spc="300" dirty="0">
                <a:solidFill>
                  <a:schemeClr val="bg1"/>
                </a:solidFill>
              </a:rPr>
              <a:t>33. Καταληκτικές σκέψεις ΙΙ </a:t>
            </a:r>
          </a:p>
        </p:txBody>
      </p:sp>
      <p:graphicFrame>
        <p:nvGraphicFramePr>
          <p:cNvPr id="2" name="Πίνακας 1">
            <a:extLst>
              <a:ext uri="{FF2B5EF4-FFF2-40B4-BE49-F238E27FC236}">
                <a16:creationId xmlns:a16="http://schemas.microsoft.com/office/drawing/2014/main" id="{B4F50D28-39D0-5DC3-4894-F23B21C2FA93}"/>
              </a:ext>
            </a:extLst>
          </p:cNvPr>
          <p:cNvGraphicFramePr>
            <a:graphicFrameLocks noGrp="1"/>
          </p:cNvGraphicFramePr>
          <p:nvPr>
            <p:extLst>
              <p:ext uri="{D42A27DB-BD31-4B8C-83A1-F6EECF244321}">
                <p14:modId xmlns:p14="http://schemas.microsoft.com/office/powerpoint/2010/main" val="1318265575"/>
              </p:ext>
            </p:extLst>
          </p:nvPr>
        </p:nvGraphicFramePr>
        <p:xfrm>
          <a:off x="0" y="267494"/>
          <a:ext cx="8820472" cy="4876006"/>
        </p:xfrm>
        <a:graphic>
          <a:graphicData uri="http://schemas.openxmlformats.org/drawingml/2006/table">
            <a:tbl>
              <a:tblPr firstRow="1" bandRow="1">
                <a:tableStyleId>{5C22544A-7EE6-4342-B048-85BDC9FD1C3A}</a:tableStyleId>
              </a:tblPr>
              <a:tblGrid>
                <a:gridCol w="8820472">
                  <a:extLst>
                    <a:ext uri="{9D8B030D-6E8A-4147-A177-3AD203B41FA5}">
                      <a16:colId xmlns:a16="http://schemas.microsoft.com/office/drawing/2014/main" val="2463421361"/>
                    </a:ext>
                  </a:extLst>
                </a:gridCol>
              </a:tblGrid>
              <a:tr h="4876006">
                <a:tc>
                  <a:txBody>
                    <a:bodyPr/>
                    <a:lstStyle/>
                    <a:p>
                      <a:pPr marL="285750" indent="-285750" algn="just">
                        <a:lnSpc>
                          <a:spcPct val="100000"/>
                        </a:lnSpc>
                        <a:buFont typeface="Wingdings" panose="05000000000000000000" pitchFamily="2" charset="2"/>
                        <a:buChar char="Ø"/>
                      </a:pPr>
                      <a:r>
                        <a:rPr lang="el-GR" sz="1600" dirty="0">
                          <a:solidFill>
                            <a:srgbClr val="C00000"/>
                          </a:solidFill>
                          <a:latin typeface="+mj-lt"/>
                        </a:rPr>
                        <a:t>Ενδεικτικές Προτάσεις </a:t>
                      </a:r>
                    </a:p>
                    <a:p>
                      <a:pPr marL="627063" indent="-268288" algn="just">
                        <a:lnSpc>
                          <a:spcPct val="100000"/>
                        </a:lnSpc>
                        <a:buFont typeface="Wingdings" panose="05000000000000000000" pitchFamily="2" charset="2"/>
                        <a:buChar char="ü"/>
                      </a:pPr>
                      <a:r>
                        <a:rPr lang="el-GR" sz="1600" dirty="0">
                          <a:solidFill>
                            <a:srgbClr val="002060"/>
                          </a:solidFill>
                          <a:latin typeface="+mj-lt"/>
                        </a:rPr>
                        <a:t>Θεσμοθέτηση βοηθών Δικαστών (αξιοποίηση σπουδαστών ΕΣΔΙ ή μοριοδότηση μελλοντικών υποψηφίων με ταυτόχρονη ανάληψη υποχρέωσης εχεμύθειας κλπ.)</a:t>
                      </a:r>
                    </a:p>
                    <a:p>
                      <a:pPr marL="627063" indent="-268288" algn="just">
                        <a:lnSpc>
                          <a:spcPct val="100000"/>
                        </a:lnSpc>
                        <a:buFont typeface="Wingdings" panose="05000000000000000000" pitchFamily="2" charset="2"/>
                        <a:buChar char="ü"/>
                      </a:pPr>
                      <a:r>
                        <a:rPr lang="el-GR" sz="1600" dirty="0">
                          <a:solidFill>
                            <a:srgbClr val="7030A0"/>
                          </a:solidFill>
                          <a:latin typeface="+mj-lt"/>
                        </a:rPr>
                        <a:t>Ευρύτεροι δικαστικοί σχηματισμοί στην Περιφέρεια με εξειδικευμένους Δικαστές (πχ οικογενειακοί Δικαστές, «Εμποροδίκες» κλπ.) και μετάβασή αυτών στα κατά τόπους Πρωτοδικεία </a:t>
                      </a:r>
                    </a:p>
                    <a:p>
                      <a:pPr marL="627063" indent="-268288" algn="just">
                        <a:lnSpc>
                          <a:spcPct val="100000"/>
                        </a:lnSpc>
                        <a:buFont typeface="Wingdings" panose="05000000000000000000" pitchFamily="2" charset="2"/>
                        <a:buChar char="ü"/>
                      </a:pPr>
                      <a:r>
                        <a:rPr lang="el-GR" sz="1600" dirty="0">
                          <a:solidFill>
                            <a:srgbClr val="00B050"/>
                          </a:solidFill>
                          <a:latin typeface="+mj-lt"/>
                        </a:rPr>
                        <a:t>Αξιοποίηση τεχνητής νοημοσύνης στη συγκρότηση των πινακίων ή σε τεχνικά ζητήματα</a:t>
                      </a:r>
                    </a:p>
                    <a:p>
                      <a:pPr marL="627063" indent="-268288" algn="just">
                        <a:lnSpc>
                          <a:spcPct val="100000"/>
                        </a:lnSpc>
                        <a:buFont typeface="Wingdings" panose="05000000000000000000" pitchFamily="2" charset="2"/>
                        <a:buChar char="ü"/>
                      </a:pPr>
                      <a:r>
                        <a:rPr lang="el-GR" sz="1600" dirty="0">
                          <a:solidFill>
                            <a:srgbClr val="002060"/>
                          </a:solidFill>
                          <a:latin typeface="+mj-lt"/>
                        </a:rPr>
                        <a:t>Μοντέλο : Κρίση από το Δικαστήριο νομικών και πραγματικών ζητημάτων (: πχ υπήρχε ή όχι εξαρτημένη εργασία, έγινε ή δεν έγινε υπερεργασία και υπερωρία, οφείλονται ή όχι επιδόματα εορτών), και ανάθεση των υπολογισμών των κονδυλίων σε καταρτισμένη Γραμματεία </a:t>
                      </a:r>
                    </a:p>
                    <a:p>
                      <a:pPr marL="627063" indent="-268288" algn="just">
                        <a:lnSpc>
                          <a:spcPct val="100000"/>
                        </a:lnSpc>
                        <a:buFont typeface="Wingdings" panose="05000000000000000000" pitchFamily="2" charset="2"/>
                        <a:buChar char="ü"/>
                      </a:pPr>
                      <a:r>
                        <a:rPr lang="el-GR" sz="1600" dirty="0">
                          <a:solidFill>
                            <a:srgbClr val="00B0F0"/>
                          </a:solidFill>
                          <a:latin typeface="+mj-lt"/>
                        </a:rPr>
                        <a:t>Αντικατάσταση ασφαλιστικών από προσωρινές Διαταγές </a:t>
                      </a:r>
                    </a:p>
                    <a:p>
                      <a:pPr marL="627063" indent="-268288" algn="just">
                        <a:lnSpc>
                          <a:spcPct val="100000"/>
                        </a:lnSpc>
                        <a:buFont typeface="Wingdings" panose="05000000000000000000" pitchFamily="2" charset="2"/>
                        <a:buChar char="ü"/>
                      </a:pPr>
                      <a:r>
                        <a:rPr lang="el-GR" sz="1600" dirty="0">
                          <a:solidFill>
                            <a:srgbClr val="7030A0"/>
                          </a:solidFill>
                          <a:latin typeface="+mj-lt"/>
                        </a:rPr>
                        <a:t>Ανάληψη της δαπάνης πραγματογνωμόνων από το Δημόσιο ή πρόσληψη βασικών ειδικών επιστημόνων ως μονίμων στα Δικαστήρια </a:t>
                      </a:r>
                    </a:p>
                    <a:p>
                      <a:pPr marL="627063" indent="-268288" algn="just">
                        <a:lnSpc>
                          <a:spcPct val="100000"/>
                        </a:lnSpc>
                        <a:buFont typeface="Wingdings" panose="05000000000000000000" pitchFamily="2" charset="2"/>
                        <a:buChar char="ü"/>
                      </a:pPr>
                      <a:r>
                        <a:rPr lang="el-GR" sz="1600" dirty="0">
                          <a:solidFill>
                            <a:srgbClr val="002060"/>
                          </a:solidFill>
                          <a:latin typeface="+mj-lt"/>
                        </a:rPr>
                        <a:t>Νομική κατοχύρωση της κρίσης των νομικών παραστατών του Δημοσίου για την απόφασή τους περί μη άσκησης ενδίκου μέσου ή βοηθήματος κλπ..</a:t>
                      </a:r>
                    </a:p>
                    <a:p>
                      <a:pPr marL="285750" indent="-285750" algn="just">
                        <a:lnSpc>
                          <a:spcPct val="100000"/>
                        </a:lnSpc>
                        <a:buFont typeface="Wingdings" panose="05000000000000000000" pitchFamily="2" charset="2"/>
                        <a:buChar char="Ø"/>
                      </a:pPr>
                      <a:r>
                        <a:rPr lang="el-GR" sz="1600" dirty="0">
                          <a:solidFill>
                            <a:srgbClr val="C00000"/>
                          </a:solidFill>
                          <a:latin typeface="+mj-lt"/>
                        </a:rPr>
                        <a:t>Αναζητείται μια υπεράσπιση του Σώματος. Εξωτερική και εσωτερική</a:t>
                      </a:r>
                      <a:r>
                        <a:rPr lang="el-GR" sz="1600" dirty="0">
                          <a:solidFill>
                            <a:schemeClr val="accent1">
                              <a:lumMod val="50000"/>
                            </a:schemeClr>
                          </a:solidFill>
                          <a:latin typeface="+mj-lt"/>
                        </a:rPr>
                        <a:t> </a:t>
                      </a:r>
                    </a:p>
                    <a:p>
                      <a:pPr marL="285750" indent="-285750" algn="ctr">
                        <a:lnSpc>
                          <a:spcPct val="100000"/>
                        </a:lnSpc>
                        <a:buFont typeface="Wingdings" panose="05000000000000000000" pitchFamily="2" charset="2"/>
                        <a:buChar char="Ø"/>
                      </a:pPr>
                      <a:r>
                        <a:rPr lang="el-GR" sz="1600" dirty="0">
                          <a:solidFill>
                            <a:srgbClr val="0070C0"/>
                          </a:solidFill>
                          <a:latin typeface="+mj-lt"/>
                        </a:rPr>
                        <a:t>Και μια ελευθερία σκέψης ως πραγματική Ανεξαρτησία…</a:t>
                      </a:r>
                      <a:r>
                        <a:rPr lang="el-GR" sz="1600" dirty="0">
                          <a:solidFill>
                            <a:schemeClr val="accent1">
                              <a:lumMod val="50000"/>
                            </a:schemeClr>
                          </a:solidFill>
                          <a:latin typeface="+mj-lt"/>
                        </a:rPr>
                        <a:t>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9788242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2">
            <a:extLst>
              <a:ext uri="{FF2B5EF4-FFF2-40B4-BE49-F238E27FC236}">
                <a16:creationId xmlns:a16="http://schemas.microsoft.com/office/drawing/2014/main" id="{B5BD8452-162D-4695-0A37-E7AAA71CDE38}"/>
              </a:ext>
            </a:extLst>
          </p:cNvPr>
          <p:cNvSpPr txBox="1">
            <a:spLocks/>
          </p:cNvSpPr>
          <p:nvPr/>
        </p:nvSpPr>
        <p:spPr>
          <a:xfrm>
            <a:off x="0" y="0"/>
            <a:ext cx="8460432" cy="5143500"/>
          </a:xfrm>
          <a:prstGeom prst="rect">
            <a:avLst/>
          </a:prstGeom>
          <a:solidFill>
            <a:schemeClr val="bg2">
              <a:lumMod val="20000"/>
              <a:lumOff val="80000"/>
            </a:schemeClr>
          </a:solidFill>
          <a:ln>
            <a:solidFill>
              <a:schemeClr val="accent6">
                <a:lumMod val="50000"/>
              </a:schemeClr>
            </a:solidFill>
          </a:ln>
          <a:effectLst>
            <a:innerShdw blurRad="114300">
              <a:prstClr val="black"/>
            </a:innerShdw>
          </a:effectLst>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el-GR" dirty="0"/>
          </a:p>
          <a:p>
            <a:endParaRPr lang="el-GR" dirty="0"/>
          </a:p>
          <a:p>
            <a:pPr marL="114300" indent="0">
              <a:buNone/>
            </a:pPr>
            <a:endParaRPr lang="el-GR" dirty="0"/>
          </a:p>
          <a:p>
            <a:endParaRPr lang="el-GR" dirty="0"/>
          </a:p>
          <a:p>
            <a:endParaRPr lang="el-GR" dirty="0"/>
          </a:p>
          <a:p>
            <a:pPr marL="114300" indent="0" algn="ctr">
              <a:buFont typeface="Arial" pitchFamily="34" charset="0"/>
              <a:buNone/>
            </a:pPr>
            <a:r>
              <a:rPr lang="el-GR" sz="4000" b="1" dirty="0">
                <a:solidFill>
                  <a:schemeClr val="accent6">
                    <a:lumMod val="50000"/>
                  </a:schemeClr>
                </a:solidFill>
                <a:latin typeface="+mj-lt"/>
              </a:rPr>
              <a:t>     Σας ευχαριστώ πολύ !</a:t>
            </a:r>
            <a:endParaRPr lang="el-GR" sz="4000" dirty="0">
              <a:solidFill>
                <a:schemeClr val="accent6">
                  <a:lumMod val="50000"/>
                </a:schemeClr>
              </a:solidFill>
            </a:endParaRPr>
          </a:p>
        </p:txBody>
      </p:sp>
    </p:spTree>
    <p:extLst>
      <p:ext uri="{BB962C8B-B14F-4D97-AF65-F5344CB8AC3E}">
        <p14:creationId xmlns:p14="http://schemas.microsoft.com/office/powerpoint/2010/main" val="1776504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927A0-EC43-3E45-A301-37C35FEE469C}"/>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D98BA8D9-39B5-AF2E-01C1-67A6DC28C224}"/>
              </a:ext>
            </a:extLst>
          </p:cNvPr>
          <p:cNvSpPr>
            <a:spLocks noGrp="1"/>
          </p:cNvSpPr>
          <p:nvPr>
            <p:ph type="title"/>
          </p:nvPr>
        </p:nvSpPr>
        <p:spPr>
          <a:xfrm>
            <a:off x="0" y="0"/>
            <a:ext cx="8460432" cy="555526"/>
          </a:xfrm>
          <a:solidFill>
            <a:schemeClr val="accent1"/>
          </a:solidFill>
        </p:spPr>
        <p:txBody>
          <a:bodyPr/>
          <a:lstStyle/>
          <a:p>
            <a:pPr algn="ctr"/>
            <a:r>
              <a:rPr lang="el-GR" sz="1700" b="1" spc="300" dirty="0">
                <a:solidFill>
                  <a:schemeClr val="bg1"/>
                </a:solidFill>
              </a:rPr>
              <a:t>1Γ. Γενική - εποπτική επισκόπηση των κυριότερων μεταβολών του Ν. 5221/25 </a:t>
            </a:r>
          </a:p>
        </p:txBody>
      </p:sp>
      <p:graphicFrame>
        <p:nvGraphicFramePr>
          <p:cNvPr id="2" name="Πίνακας 1">
            <a:extLst>
              <a:ext uri="{FF2B5EF4-FFF2-40B4-BE49-F238E27FC236}">
                <a16:creationId xmlns:a16="http://schemas.microsoft.com/office/drawing/2014/main" id="{315693D1-2282-5B5A-0396-A5F9FC43ED43}"/>
              </a:ext>
            </a:extLst>
          </p:cNvPr>
          <p:cNvGraphicFramePr>
            <a:graphicFrameLocks noGrp="1"/>
          </p:cNvGraphicFramePr>
          <p:nvPr>
            <p:extLst>
              <p:ext uri="{D42A27DB-BD31-4B8C-83A1-F6EECF244321}">
                <p14:modId xmlns:p14="http://schemas.microsoft.com/office/powerpoint/2010/main" val="1705852967"/>
              </p:ext>
            </p:extLst>
          </p:nvPr>
        </p:nvGraphicFramePr>
        <p:xfrm>
          <a:off x="1" y="555526"/>
          <a:ext cx="8460432" cy="4587974"/>
        </p:xfrm>
        <a:graphic>
          <a:graphicData uri="http://schemas.openxmlformats.org/drawingml/2006/table">
            <a:tbl>
              <a:tblPr firstRow="1" bandRow="1">
                <a:tableStyleId>{5C22544A-7EE6-4342-B048-85BDC9FD1C3A}</a:tableStyleId>
              </a:tblPr>
              <a:tblGrid>
                <a:gridCol w="8460432">
                  <a:extLst>
                    <a:ext uri="{9D8B030D-6E8A-4147-A177-3AD203B41FA5}">
                      <a16:colId xmlns:a16="http://schemas.microsoft.com/office/drawing/2014/main" val="2463421361"/>
                    </a:ext>
                  </a:extLst>
                </a:gridCol>
              </a:tblGrid>
              <a:tr h="4587974">
                <a:tc>
                  <a:txBody>
                    <a:bodyPr/>
                    <a:lstStyle/>
                    <a:p>
                      <a:pPr marL="285750" indent="-285750" algn="just">
                        <a:lnSpc>
                          <a:spcPct val="100000"/>
                        </a:lnSpc>
                        <a:buFont typeface="Wingdings" panose="05000000000000000000" pitchFamily="2" charset="2"/>
                        <a:buChar char="Ø"/>
                      </a:pPr>
                      <a:r>
                        <a:rPr lang="el-GR" sz="1600" dirty="0">
                          <a:solidFill>
                            <a:srgbClr val="C00000"/>
                          </a:solidFill>
                          <a:latin typeface="+mj-lt"/>
                        </a:rPr>
                        <a:t>Εκτεταμένες μεταβολές στην τακτική διαδικασία και σε ορισμένες γενικές διατάξεις (67, 105, 227, αλλά και σε 393-394) : Αντικείμενο της παρούσας εισήγησης.</a:t>
                      </a:r>
                    </a:p>
                    <a:p>
                      <a:pPr marL="285750" indent="-285750" algn="just">
                        <a:lnSpc>
                          <a:spcPct val="100000"/>
                        </a:lnSpc>
                        <a:buFont typeface="Wingdings" panose="05000000000000000000" pitchFamily="2" charset="2"/>
                        <a:buChar char="Ø"/>
                      </a:pPr>
                      <a:r>
                        <a:rPr lang="el-GR" sz="1600" dirty="0">
                          <a:solidFill>
                            <a:schemeClr val="accent6">
                              <a:lumMod val="50000"/>
                            </a:schemeClr>
                          </a:solidFill>
                          <a:latin typeface="+mj-lt"/>
                        </a:rPr>
                        <a:t>Ελάχιστες και εξ ανακλάσεως μεταβολές  στις ειδικές διαδικασίες (πχ πραγματογνωμοσύνη)</a:t>
                      </a:r>
                    </a:p>
                    <a:p>
                      <a:pPr marL="285750" indent="-285750" algn="just">
                        <a:lnSpc>
                          <a:spcPct val="100000"/>
                        </a:lnSpc>
                        <a:buFont typeface="Wingdings" panose="05000000000000000000" pitchFamily="2" charset="2"/>
                        <a:buChar char="Ø"/>
                      </a:pPr>
                      <a:r>
                        <a:rPr lang="el-GR" sz="1600" dirty="0">
                          <a:solidFill>
                            <a:srgbClr val="002060"/>
                          </a:solidFill>
                          <a:latin typeface="+mj-lt"/>
                        </a:rPr>
                        <a:t>Περιορισμένες μεταβολές στα ασφαλιστικά και την εκουσία</a:t>
                      </a:r>
                    </a:p>
                    <a:p>
                      <a:pPr marL="285750" indent="-285750" algn="just">
                        <a:lnSpc>
                          <a:spcPct val="100000"/>
                        </a:lnSpc>
                        <a:buFont typeface="Wingdings" panose="05000000000000000000" pitchFamily="2" charset="2"/>
                        <a:buChar char="Ø"/>
                      </a:pPr>
                      <a:r>
                        <a:rPr lang="el-GR" sz="1600" dirty="0">
                          <a:solidFill>
                            <a:srgbClr val="C00000"/>
                          </a:solidFill>
                          <a:latin typeface="+mj-lt"/>
                        </a:rPr>
                        <a:t>Έκδοση διαταγών πληρωμής και διαταγών απόδοσης μισθίου από δικηγόρους (μετάθεση χρόνου έναρξης με 5264) και αναμόρφωση στην άσκηση ανακοπών του 632 και αναστολών</a:t>
                      </a:r>
                    </a:p>
                    <a:p>
                      <a:pPr marL="285750" indent="-285750" algn="just">
                        <a:lnSpc>
                          <a:spcPct val="100000"/>
                        </a:lnSpc>
                        <a:buFont typeface="Wingdings" panose="05000000000000000000" pitchFamily="2" charset="2"/>
                        <a:buChar char="Ø"/>
                      </a:pPr>
                      <a:r>
                        <a:rPr lang="el-GR" sz="1600" dirty="0">
                          <a:solidFill>
                            <a:srgbClr val="002060"/>
                          </a:solidFill>
                          <a:latin typeface="+mj-lt"/>
                        </a:rPr>
                        <a:t>Εκτεταμένες μεταβολές στα ένδικα μέσα (Σχετική η Εισήγηση του Καθηγητή κ. </a:t>
                      </a:r>
                      <a:r>
                        <a:rPr lang="el-GR" sz="1600" i="1" dirty="0">
                          <a:solidFill>
                            <a:srgbClr val="002060"/>
                          </a:solidFill>
                          <a:latin typeface="+mj-lt"/>
                        </a:rPr>
                        <a:t>Π. Γιαννόπουλου</a:t>
                      </a:r>
                      <a:r>
                        <a:rPr lang="el-GR" sz="1600" dirty="0">
                          <a:solidFill>
                            <a:srgbClr val="002060"/>
                          </a:solidFill>
                          <a:latin typeface="+mj-lt"/>
                        </a:rPr>
                        <a:t>) </a:t>
                      </a:r>
                    </a:p>
                    <a:p>
                      <a:pPr marL="285750" indent="-285750" algn="just">
                        <a:lnSpc>
                          <a:spcPct val="100000"/>
                        </a:lnSpc>
                        <a:buFont typeface="Wingdings" panose="05000000000000000000" pitchFamily="2" charset="2"/>
                        <a:buChar char="Ø"/>
                      </a:pPr>
                      <a:r>
                        <a:rPr lang="el-GR" sz="1600" dirty="0">
                          <a:solidFill>
                            <a:schemeClr val="accent6">
                              <a:lumMod val="50000"/>
                            </a:schemeClr>
                          </a:solidFill>
                          <a:latin typeface="+mj-lt"/>
                        </a:rPr>
                        <a:t>Σημαντικές μεταβολές στην αναγκαστική εκτέλεση (Σχετική η εισήγηση της Προέδρου κας </a:t>
                      </a:r>
                      <a:r>
                        <a:rPr lang="el-GR" sz="1600" i="1" dirty="0">
                          <a:solidFill>
                            <a:schemeClr val="accent6">
                              <a:lumMod val="50000"/>
                            </a:schemeClr>
                          </a:solidFill>
                          <a:latin typeface="+mj-lt"/>
                        </a:rPr>
                        <a:t>Ε. Κιουπτσίδου</a:t>
                      </a:r>
                      <a:r>
                        <a:rPr lang="el-GR" sz="1600" dirty="0">
                          <a:solidFill>
                            <a:schemeClr val="accent6">
                              <a:lumMod val="50000"/>
                            </a:schemeClr>
                          </a:solidFill>
                          <a:latin typeface="+mj-lt"/>
                        </a:rPr>
                        <a:t>)</a:t>
                      </a:r>
                    </a:p>
                    <a:p>
                      <a:pPr marL="285750" indent="-285750" algn="just">
                        <a:lnSpc>
                          <a:spcPct val="100000"/>
                        </a:lnSpc>
                        <a:buFont typeface="Wingdings" panose="05000000000000000000" pitchFamily="2" charset="2"/>
                        <a:buChar char="Ø"/>
                      </a:pPr>
                      <a:r>
                        <a:rPr lang="el-GR" sz="1600" dirty="0">
                          <a:solidFill>
                            <a:srgbClr val="002060"/>
                          </a:solidFill>
                          <a:latin typeface="+mj-lt"/>
                        </a:rPr>
                        <a:t>Πρόβλεψη συστήματος επαναπροσδιορισμού όλων των εκκρεμών ανακοπών, άλλως διαγραφή</a:t>
                      </a:r>
                    </a:p>
                    <a:p>
                      <a:pPr marL="285750" indent="-285750" algn="just">
                        <a:lnSpc>
                          <a:spcPct val="100000"/>
                        </a:lnSpc>
                        <a:buFont typeface="Wingdings" panose="05000000000000000000" pitchFamily="2" charset="2"/>
                        <a:buChar char="Ø"/>
                      </a:pPr>
                      <a:r>
                        <a:rPr lang="el-GR" sz="1600" dirty="0">
                          <a:solidFill>
                            <a:srgbClr val="C00000"/>
                          </a:solidFill>
                          <a:latin typeface="+mj-lt"/>
                        </a:rPr>
                        <a:t>Μετάθεση της ύλης δημοσίευσης διαθηκών - κήρυξης των ιδιόγραφων ως κυρίων στους συμβολαιογράφους κ.α.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875971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C59F3-7EF9-5632-40A7-810DDE8061BE}"/>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78486BA9-CA2E-4041-2C0F-CD416589479B}"/>
              </a:ext>
            </a:extLst>
          </p:cNvPr>
          <p:cNvSpPr>
            <a:spLocks noGrp="1"/>
          </p:cNvSpPr>
          <p:nvPr>
            <p:ph type="title"/>
          </p:nvPr>
        </p:nvSpPr>
        <p:spPr>
          <a:xfrm>
            <a:off x="0" y="0"/>
            <a:ext cx="8892480" cy="339502"/>
          </a:xfrm>
          <a:solidFill>
            <a:schemeClr val="accent1"/>
          </a:solidFill>
        </p:spPr>
        <p:txBody>
          <a:bodyPr/>
          <a:lstStyle/>
          <a:p>
            <a:pPr algn="ctr"/>
            <a:r>
              <a:rPr lang="el-GR" sz="1600" b="1" spc="300" dirty="0">
                <a:solidFill>
                  <a:schemeClr val="bg1"/>
                </a:solidFill>
              </a:rPr>
              <a:t>1Δ. Γενική επισκόπηση των κυριότερων μεταβολών του Ν.</a:t>
            </a:r>
            <a:r>
              <a:rPr lang="el-GR" sz="1700" b="1" spc="300" dirty="0">
                <a:solidFill>
                  <a:schemeClr val="bg1"/>
                </a:solidFill>
              </a:rPr>
              <a:t> </a:t>
            </a:r>
            <a:r>
              <a:rPr lang="el-GR" sz="1500" b="1" spc="300" dirty="0">
                <a:solidFill>
                  <a:schemeClr val="bg1"/>
                </a:solidFill>
              </a:rPr>
              <a:t>5221/25</a:t>
            </a:r>
            <a:r>
              <a:rPr lang="el-GR" sz="1700" b="1" spc="300" dirty="0">
                <a:solidFill>
                  <a:schemeClr val="bg1"/>
                </a:solidFill>
              </a:rPr>
              <a:t> </a:t>
            </a:r>
          </a:p>
        </p:txBody>
      </p:sp>
      <p:graphicFrame>
        <p:nvGraphicFramePr>
          <p:cNvPr id="2" name="Πίνακας 1">
            <a:extLst>
              <a:ext uri="{FF2B5EF4-FFF2-40B4-BE49-F238E27FC236}">
                <a16:creationId xmlns:a16="http://schemas.microsoft.com/office/drawing/2014/main" id="{6481347E-1D5B-7F4F-A47B-424E26B44051}"/>
              </a:ext>
            </a:extLst>
          </p:cNvPr>
          <p:cNvGraphicFramePr>
            <a:graphicFrameLocks noGrp="1"/>
          </p:cNvGraphicFramePr>
          <p:nvPr>
            <p:extLst>
              <p:ext uri="{D42A27DB-BD31-4B8C-83A1-F6EECF244321}">
                <p14:modId xmlns:p14="http://schemas.microsoft.com/office/powerpoint/2010/main" val="1438444598"/>
              </p:ext>
            </p:extLst>
          </p:nvPr>
        </p:nvGraphicFramePr>
        <p:xfrm>
          <a:off x="0" y="339502"/>
          <a:ext cx="8892480" cy="4803998"/>
        </p:xfrm>
        <a:graphic>
          <a:graphicData uri="http://schemas.openxmlformats.org/drawingml/2006/table">
            <a:tbl>
              <a:tblPr firstRow="1" bandRow="1">
                <a:tableStyleId>{5C22544A-7EE6-4342-B048-85BDC9FD1C3A}</a:tableStyleId>
              </a:tblPr>
              <a:tblGrid>
                <a:gridCol w="8892480">
                  <a:extLst>
                    <a:ext uri="{9D8B030D-6E8A-4147-A177-3AD203B41FA5}">
                      <a16:colId xmlns:a16="http://schemas.microsoft.com/office/drawing/2014/main" val="2463421361"/>
                    </a:ext>
                  </a:extLst>
                </a:gridCol>
              </a:tblGrid>
              <a:tr h="4803998">
                <a:tc>
                  <a:txBody>
                    <a:bodyPr/>
                    <a:lstStyle/>
                    <a:p>
                      <a:pPr marL="285750" indent="-285750" algn="just">
                        <a:lnSpc>
                          <a:spcPct val="100000"/>
                        </a:lnSpc>
                        <a:buFont typeface="Wingdings" panose="05000000000000000000" pitchFamily="2" charset="2"/>
                        <a:buChar char="Ø"/>
                      </a:pPr>
                      <a:r>
                        <a:rPr lang="el-GR" sz="1600" dirty="0">
                          <a:solidFill>
                            <a:srgbClr val="C00000"/>
                          </a:solidFill>
                          <a:latin typeface="+mj-lt"/>
                        </a:rPr>
                        <a:t>Πλήρης αναμόρφωση της διαδικασίας μικροδιαφορών – Τα </a:t>
                      </a:r>
                      <a:r>
                        <a:rPr lang="en-US" sz="1600" dirty="0">
                          <a:solidFill>
                            <a:srgbClr val="C00000"/>
                          </a:solidFill>
                          <a:latin typeface="+mj-lt"/>
                        </a:rPr>
                        <a:t>essentialia : </a:t>
                      </a:r>
                      <a:endParaRPr lang="el-GR" sz="1600" dirty="0">
                        <a:solidFill>
                          <a:srgbClr val="C00000"/>
                        </a:solidFill>
                        <a:latin typeface="+mj-lt"/>
                      </a:endParaRP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2060"/>
                          </a:solidFill>
                          <a:latin typeface="+mj-lt"/>
                        </a:rPr>
                        <a:t>Όριο : 8.000,00 ευρώ </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B050"/>
                          </a:solidFill>
                          <a:latin typeface="+mj-lt"/>
                        </a:rPr>
                        <a:t>Επίδοση αγωγής σε 10 ημέρες !</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2060"/>
                          </a:solidFill>
                          <a:latin typeface="+mj-lt"/>
                        </a:rPr>
                        <a:t>Σε 20 ημέρες από τη λήξη της 10ήμερης προθεσμίας : Αποδεικτικά + τυχόν υπομνήματα </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70C0"/>
                          </a:solidFill>
                          <a:latin typeface="+mj-lt"/>
                        </a:rPr>
                        <a:t>Ερημοδικία ; </a:t>
                      </a:r>
                      <a:r>
                        <a:rPr lang="en-US" sz="1500" dirty="0">
                          <a:solidFill>
                            <a:srgbClr val="0070C0"/>
                          </a:solidFill>
                          <a:latin typeface="+mj-lt"/>
                        </a:rPr>
                        <a:t>i. </a:t>
                      </a:r>
                      <a:r>
                        <a:rPr lang="el-GR" sz="1500" dirty="0">
                          <a:solidFill>
                            <a:srgbClr val="0070C0"/>
                          </a:solidFill>
                          <a:latin typeface="+mj-lt"/>
                        </a:rPr>
                        <a:t>Αν ο εναγόμενος δεν καταθέσει υπόμνημα</a:t>
                      </a:r>
                      <a:endParaRPr lang="en-US" sz="1500" dirty="0">
                        <a:solidFill>
                          <a:srgbClr val="0070C0"/>
                        </a:solidFill>
                        <a:latin typeface="+mj-lt"/>
                      </a:endParaRPr>
                    </a:p>
                    <a:p>
                      <a:pPr marL="254000" indent="0" algn="just">
                        <a:lnSpc>
                          <a:spcPct val="100000"/>
                        </a:lnSpc>
                        <a:buFont typeface="Wingdings" panose="05000000000000000000" pitchFamily="2" charset="2"/>
                        <a:buNone/>
                        <a:tabLst>
                          <a:tab pos="539750" algn="l"/>
                          <a:tab pos="627063" algn="l"/>
                        </a:tabLst>
                      </a:pPr>
                      <a:r>
                        <a:rPr lang="en-US" sz="1500" dirty="0">
                          <a:solidFill>
                            <a:srgbClr val="0070C0"/>
                          </a:solidFill>
                          <a:latin typeface="+mj-lt"/>
                        </a:rPr>
                        <a:t>                                  ii. A</a:t>
                      </a:r>
                      <a:r>
                        <a:rPr lang="el-GR" sz="1500" dirty="0">
                          <a:solidFill>
                            <a:srgbClr val="0070C0"/>
                          </a:solidFill>
                          <a:latin typeface="+mj-lt"/>
                        </a:rPr>
                        <a:t>ν είτε ο ενάγων, είτε ο εναγόμενος δεν καταθέσουν τα αποδεικτικά τους  </a:t>
                      </a:r>
                    </a:p>
                    <a:p>
                      <a:pPr marL="254000" indent="0" algn="just">
                        <a:lnSpc>
                          <a:spcPct val="100000"/>
                        </a:lnSpc>
                        <a:buFont typeface="Wingdings" panose="05000000000000000000" pitchFamily="2" charset="2"/>
                        <a:buNone/>
                        <a:tabLst>
                          <a:tab pos="539750" algn="l"/>
                          <a:tab pos="627063" algn="l"/>
                        </a:tabLst>
                      </a:pPr>
                      <a:r>
                        <a:rPr lang="el-GR" sz="1500" dirty="0">
                          <a:solidFill>
                            <a:srgbClr val="0070C0"/>
                          </a:solidFill>
                          <a:latin typeface="+mj-lt"/>
                        </a:rPr>
                        <a:t>       μέσα στο ως άνω εικοσαήμερο</a:t>
                      </a:r>
                    </a:p>
                    <a:p>
                      <a:pPr marL="254000" indent="0" algn="just">
                        <a:lnSpc>
                          <a:spcPct val="100000"/>
                        </a:lnSpc>
                        <a:buFont typeface="Wingdings" panose="05000000000000000000" pitchFamily="2" charset="2"/>
                        <a:buNone/>
                        <a:tabLst>
                          <a:tab pos="539750" algn="l"/>
                          <a:tab pos="627063" algn="l"/>
                        </a:tabLst>
                      </a:pPr>
                      <a:r>
                        <a:rPr lang="el-GR" sz="1500" dirty="0">
                          <a:solidFill>
                            <a:srgbClr val="0070C0"/>
                          </a:solidFill>
                          <a:latin typeface="+mj-lt"/>
                        </a:rPr>
                        <a:t>                                  </a:t>
                      </a:r>
                      <a:r>
                        <a:rPr lang="en-US" sz="1500" dirty="0">
                          <a:solidFill>
                            <a:srgbClr val="0070C0"/>
                          </a:solidFill>
                          <a:latin typeface="+mj-lt"/>
                        </a:rPr>
                        <a:t>iii. </a:t>
                      </a:r>
                      <a:r>
                        <a:rPr lang="el-GR" sz="1500" dirty="0">
                          <a:solidFill>
                            <a:srgbClr val="0070C0"/>
                          </a:solidFill>
                          <a:latin typeface="+mj-lt"/>
                        </a:rPr>
                        <a:t>Αν κατά τα υπό </a:t>
                      </a:r>
                      <a:r>
                        <a:rPr lang="en-US" sz="1500" dirty="0">
                          <a:solidFill>
                            <a:srgbClr val="0070C0"/>
                          </a:solidFill>
                          <a:latin typeface="+mj-lt"/>
                        </a:rPr>
                        <a:t>i </a:t>
                      </a:r>
                      <a:r>
                        <a:rPr lang="el-GR" sz="1500" dirty="0">
                          <a:solidFill>
                            <a:srgbClr val="0070C0"/>
                          </a:solidFill>
                          <a:latin typeface="+mj-lt"/>
                        </a:rPr>
                        <a:t>και </a:t>
                      </a:r>
                      <a:r>
                        <a:rPr lang="en-US" sz="1500" dirty="0">
                          <a:solidFill>
                            <a:srgbClr val="0070C0"/>
                          </a:solidFill>
                          <a:latin typeface="+mj-lt"/>
                        </a:rPr>
                        <a:t>ii</a:t>
                      </a:r>
                      <a:r>
                        <a:rPr lang="el-GR" sz="1500" dirty="0">
                          <a:solidFill>
                            <a:srgbClr val="0070C0"/>
                          </a:solidFill>
                          <a:latin typeface="+mj-lt"/>
                        </a:rPr>
                        <a:t> ερημοδικούν αμφότεροι, η «υπόθεση» ματαιώνεται ! </a:t>
                      </a:r>
                      <a:endParaRPr lang="en-US" sz="1500" dirty="0">
                        <a:solidFill>
                          <a:srgbClr val="0070C0"/>
                        </a:solidFill>
                        <a:latin typeface="+mj-lt"/>
                      </a:endParaRP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2060"/>
                          </a:solidFill>
                          <a:latin typeface="+mj-lt"/>
                        </a:rPr>
                        <a:t>Επί ερημοδικίας : Δικάσιμος μάλλον δεν ορίζεται και εκδίδεται απόφαση εντός δύο μηνών </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B050"/>
                          </a:solidFill>
                          <a:latin typeface="+mj-lt"/>
                        </a:rPr>
                        <a:t>Προσθήκη : 5 ημέρες μετά</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2060"/>
                          </a:solidFill>
                          <a:latin typeface="+mj-lt"/>
                        </a:rPr>
                        <a:t>Προσδιορισμός δικασίμου μετά το κλείσιμο του φακέλου !</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B050"/>
                          </a:solidFill>
                          <a:latin typeface="+mj-lt"/>
                        </a:rPr>
                        <a:t>ΠΡΟΣΟΧΗ : Συζήτηση πλέον κατ’ αρχάς τυπική, στο πρότυπο της τακτικής !</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70C0"/>
                          </a:solidFill>
                          <a:latin typeface="+mj-lt"/>
                        </a:rPr>
                        <a:t>Αν παραστούν διάδικοι κλπ., δυνατή στο ακροατήριο η εξέταση μάρτυρα εκ των ενόρκως βεβαιούντων, όπως και η εξέταση διαδίκου </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2060"/>
                          </a:solidFill>
                          <a:latin typeface="+mj-lt"/>
                        </a:rPr>
                        <a:t> Ένορκες βεβαιώσεις :΄Έως δύο, λαμβανόμενες χωρίς κλήτευση </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70C0"/>
                          </a:solidFill>
                          <a:latin typeface="+mj-lt"/>
                        </a:rPr>
                        <a:t>Ελεύθερη απόδειξη – Δυνατή απόκλιση από κανόνες</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2060"/>
                          </a:solidFill>
                          <a:latin typeface="+mj-lt"/>
                        </a:rPr>
                        <a:t>Ειδικές προθεσμίες για παρεμβάσεις/ανταγωγές </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70C0"/>
                          </a:solidFill>
                          <a:latin typeface="+mj-lt"/>
                        </a:rPr>
                        <a:t>Νέοι οψιγενείς ισχυρισμοί κλπ.: Προσθήκη εντός 3 ημερών (Θα τραπεί σε 5 εργάσιμες όμως)</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2060"/>
                          </a:solidFill>
                          <a:latin typeface="+mj-lt"/>
                        </a:rPr>
                        <a:t>Αποφάσεις ανέκκλητες, αλλά προσβλητές με αναίρεση (560 αρ. 2-6)</a:t>
                      </a:r>
                    </a:p>
                    <a:p>
                      <a:pPr marL="539750" indent="-285750" algn="just">
                        <a:lnSpc>
                          <a:spcPct val="100000"/>
                        </a:lnSpc>
                        <a:buFont typeface="Wingdings" panose="05000000000000000000" pitchFamily="2" charset="2"/>
                        <a:buChar char="ü"/>
                        <a:tabLst>
                          <a:tab pos="539750" algn="l"/>
                          <a:tab pos="627063" algn="l"/>
                        </a:tabLst>
                      </a:pPr>
                      <a:r>
                        <a:rPr lang="el-GR" sz="1500" dirty="0">
                          <a:solidFill>
                            <a:srgbClr val="00B050"/>
                          </a:solidFill>
                          <a:latin typeface="+mj-lt"/>
                        </a:rPr>
                        <a:t>Δυνατή η αναιτιολόγητη ανακοπή ερημοδικίας (για μία μόνο φορά)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1119556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8C9FC-204F-0980-24D6-C7665334DB64}"/>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34923C1D-1F32-6DC7-148B-4ECF8D598EA2}"/>
              </a:ext>
            </a:extLst>
          </p:cNvPr>
          <p:cNvSpPr>
            <a:spLocks noGrp="1"/>
          </p:cNvSpPr>
          <p:nvPr>
            <p:ph type="title"/>
          </p:nvPr>
        </p:nvSpPr>
        <p:spPr>
          <a:xfrm>
            <a:off x="-1" y="0"/>
            <a:ext cx="8748461" cy="483518"/>
          </a:xfrm>
          <a:solidFill>
            <a:schemeClr val="accent1"/>
          </a:solidFill>
        </p:spPr>
        <p:txBody>
          <a:bodyPr/>
          <a:lstStyle/>
          <a:p>
            <a:pPr algn="ctr"/>
            <a:r>
              <a:rPr lang="el-GR" sz="1600" b="1" spc="300" dirty="0">
                <a:solidFill>
                  <a:schemeClr val="bg1"/>
                </a:solidFill>
              </a:rPr>
              <a:t>2. ΔΙΑΧΡΟΝΙΚΟ ΔΙΚΑΙΟ σε ζητήματα τακτικής διαδικασίας και απόδειξης</a:t>
            </a:r>
            <a:r>
              <a:rPr lang="el-GR" sz="1700" b="1" spc="300" dirty="0">
                <a:solidFill>
                  <a:schemeClr val="bg1"/>
                </a:solidFill>
              </a:rPr>
              <a:t>   </a:t>
            </a:r>
          </a:p>
        </p:txBody>
      </p:sp>
      <p:graphicFrame>
        <p:nvGraphicFramePr>
          <p:cNvPr id="2" name="Πίνακας 1">
            <a:extLst>
              <a:ext uri="{FF2B5EF4-FFF2-40B4-BE49-F238E27FC236}">
                <a16:creationId xmlns:a16="http://schemas.microsoft.com/office/drawing/2014/main" id="{4A4A6F34-D060-4A09-7E86-745DDCB81142}"/>
              </a:ext>
            </a:extLst>
          </p:cNvPr>
          <p:cNvGraphicFramePr>
            <a:graphicFrameLocks noGrp="1"/>
          </p:cNvGraphicFramePr>
          <p:nvPr>
            <p:extLst>
              <p:ext uri="{D42A27DB-BD31-4B8C-83A1-F6EECF244321}">
                <p14:modId xmlns:p14="http://schemas.microsoft.com/office/powerpoint/2010/main" val="205390743"/>
              </p:ext>
            </p:extLst>
          </p:nvPr>
        </p:nvGraphicFramePr>
        <p:xfrm>
          <a:off x="0" y="483518"/>
          <a:ext cx="8748463" cy="4663440"/>
        </p:xfrm>
        <a:graphic>
          <a:graphicData uri="http://schemas.openxmlformats.org/drawingml/2006/table">
            <a:tbl>
              <a:tblPr firstRow="1" bandRow="1">
                <a:tableStyleId>{5C22544A-7EE6-4342-B048-85BDC9FD1C3A}</a:tableStyleId>
              </a:tblPr>
              <a:tblGrid>
                <a:gridCol w="8748463">
                  <a:extLst>
                    <a:ext uri="{9D8B030D-6E8A-4147-A177-3AD203B41FA5}">
                      <a16:colId xmlns:a16="http://schemas.microsoft.com/office/drawing/2014/main" val="2463421361"/>
                    </a:ext>
                  </a:extLst>
                </a:gridCol>
              </a:tblGrid>
              <a:tr h="4659982">
                <a:tc>
                  <a:txBody>
                    <a:bodyPr/>
                    <a:lstStyle/>
                    <a:p>
                      <a:pPr marL="285750" indent="-285750" algn="just">
                        <a:lnSpc>
                          <a:spcPct val="100000"/>
                        </a:lnSpc>
                        <a:buFont typeface="Wingdings" panose="05000000000000000000" pitchFamily="2" charset="2"/>
                        <a:buChar char="Ø"/>
                      </a:pPr>
                      <a:r>
                        <a:rPr lang="el-GR" sz="1500" dirty="0">
                          <a:solidFill>
                            <a:srgbClr val="002060"/>
                          </a:solidFill>
                          <a:latin typeface="+mj-lt"/>
                        </a:rPr>
                        <a:t>ΠΕΡΙΠΤΩΣΗ Α</a:t>
                      </a:r>
                      <a:r>
                        <a:rPr lang="el-GR" sz="1500" dirty="0">
                          <a:solidFill>
                            <a:schemeClr val="tx1">
                              <a:lumMod val="75000"/>
                              <a:lumOff val="25000"/>
                            </a:schemeClr>
                          </a:solidFill>
                          <a:latin typeface="+mj-lt"/>
                        </a:rPr>
                        <a:t> : Άρ. 168 παρ. 3 + 126 παρ. 6 του Ν. 5221/2025</a:t>
                      </a:r>
                    </a:p>
                    <a:p>
                      <a:pPr marL="627063" indent="-95250" algn="just">
                        <a:lnSpc>
                          <a:spcPct val="100000"/>
                        </a:lnSpc>
                        <a:buFont typeface="Wingdings" panose="05000000000000000000" pitchFamily="2" charset="2"/>
                        <a:buChar char="ü"/>
                      </a:pPr>
                      <a:r>
                        <a:rPr lang="el-GR" sz="1500" dirty="0">
                          <a:solidFill>
                            <a:srgbClr val="002060"/>
                          </a:solidFill>
                          <a:latin typeface="+mj-lt"/>
                        </a:rPr>
                        <a:t> Εφαρμογή από 1.1.2026 των νέων διατάξεων</a:t>
                      </a:r>
                      <a:r>
                        <a:rPr lang="el-GR" sz="1500" dirty="0">
                          <a:solidFill>
                            <a:schemeClr val="tx1">
                              <a:lumMod val="75000"/>
                              <a:lumOff val="25000"/>
                            </a:schemeClr>
                          </a:solidFill>
                          <a:latin typeface="+mj-lt"/>
                        </a:rPr>
                        <a:t>, που αφορούν στην τακτική                 διαδικασία (με εξαιρέσεις) </a:t>
                      </a:r>
                      <a:r>
                        <a:rPr lang="el-GR" sz="1500" dirty="0">
                          <a:solidFill>
                            <a:srgbClr val="002060"/>
                          </a:solidFill>
                          <a:latin typeface="+mj-lt"/>
                        </a:rPr>
                        <a:t>σε όσες αγωγές</a:t>
                      </a:r>
                      <a:r>
                        <a:rPr lang="el-GR" sz="1500" dirty="0">
                          <a:solidFill>
                            <a:srgbClr val="C00000"/>
                          </a:solidFill>
                          <a:latin typeface="+mj-lt"/>
                        </a:rPr>
                        <a:t> </a:t>
                      </a:r>
                      <a:r>
                        <a:rPr lang="el-GR" sz="1500" u="sng" dirty="0">
                          <a:solidFill>
                            <a:srgbClr val="C00000"/>
                          </a:solidFill>
                          <a:latin typeface="+mj-lt"/>
                        </a:rPr>
                        <a:t>ή κλήσεις</a:t>
                      </a:r>
                      <a:r>
                        <a:rPr lang="el-GR" sz="1500" u="none" dirty="0">
                          <a:solidFill>
                            <a:schemeClr val="tx1">
                              <a:lumMod val="75000"/>
                              <a:lumOff val="25000"/>
                            </a:schemeClr>
                          </a:solidFill>
                          <a:latin typeface="+mj-lt"/>
                        </a:rPr>
                        <a:t> </a:t>
                      </a:r>
                      <a:r>
                        <a:rPr lang="el-GR" sz="1500" u="none" dirty="0">
                          <a:solidFill>
                            <a:srgbClr val="002060"/>
                          </a:solidFill>
                          <a:latin typeface="+mj-lt"/>
                        </a:rPr>
                        <a:t>ασκούνται</a:t>
                      </a:r>
                      <a:r>
                        <a:rPr lang="el-GR" sz="1500" u="none" dirty="0">
                          <a:solidFill>
                            <a:schemeClr val="tx1">
                              <a:lumMod val="75000"/>
                              <a:lumOff val="25000"/>
                            </a:schemeClr>
                          </a:solidFill>
                          <a:latin typeface="+mj-lt"/>
                        </a:rPr>
                        <a:t> ή </a:t>
                      </a:r>
                      <a:r>
                        <a:rPr lang="el-GR" sz="1500" u="none" dirty="0">
                          <a:solidFill>
                            <a:srgbClr val="C00000"/>
                          </a:solidFill>
                          <a:latin typeface="+mj-lt"/>
                        </a:rPr>
                        <a:t>κατατίθενται από την 1.1.2026</a:t>
                      </a:r>
                      <a:r>
                        <a:rPr lang="el-GR" sz="1500" u="none" dirty="0">
                          <a:solidFill>
                            <a:schemeClr val="tx1">
                              <a:lumMod val="75000"/>
                              <a:lumOff val="25000"/>
                            </a:schemeClr>
                          </a:solidFill>
                          <a:latin typeface="+mj-lt"/>
                        </a:rPr>
                        <a:t> </a:t>
                      </a:r>
                    </a:p>
                    <a:p>
                      <a:pPr marL="539750" indent="-17463" algn="just" defTabSz="1077913">
                        <a:lnSpc>
                          <a:spcPct val="100000"/>
                        </a:lnSpc>
                        <a:buFont typeface="Wingdings" panose="05000000000000000000" pitchFamily="2" charset="2"/>
                        <a:buChar char="ü"/>
                      </a:pPr>
                      <a:r>
                        <a:rPr lang="el-GR" sz="1500" u="none" dirty="0">
                          <a:solidFill>
                            <a:schemeClr val="tx1">
                              <a:lumMod val="75000"/>
                              <a:lumOff val="25000"/>
                            </a:schemeClr>
                          </a:solidFill>
                          <a:latin typeface="+mj-lt"/>
                        </a:rPr>
                        <a:t> </a:t>
                      </a:r>
                      <a:r>
                        <a:rPr lang="el-GR" sz="1500" u="none" dirty="0">
                          <a:solidFill>
                            <a:srgbClr val="002060"/>
                          </a:solidFill>
                          <a:latin typeface="+mj-lt"/>
                        </a:rPr>
                        <a:t>Ματαιωθείσες/Παραπεμπτικές λόγω αναρμοδιότητας/Παραπεμπτικές στην προσήκουσα διαδικασία/Ανασταλείσες κατ’ άρ. 249-250 ΚΠολΔ κλπ. :</a:t>
                      </a:r>
                      <a:r>
                        <a:rPr lang="el-GR" sz="1500" u="none" dirty="0">
                          <a:solidFill>
                            <a:schemeClr val="tx1">
                              <a:lumMod val="75000"/>
                              <a:lumOff val="25000"/>
                            </a:schemeClr>
                          </a:solidFill>
                          <a:latin typeface="+mj-lt"/>
                        </a:rPr>
                        <a:t> Επαναφέρονται με κλήση, που αν</a:t>
                      </a:r>
                      <a:r>
                        <a:rPr lang="el-GR" sz="1500" u="none" dirty="0">
                          <a:solidFill>
                            <a:srgbClr val="C00000"/>
                          </a:solidFill>
                          <a:latin typeface="+mj-lt"/>
                        </a:rPr>
                        <a:t> κατατεθεί μετά την 1-1-2026 : Εφαρμογή των νέων διατάξεων</a:t>
                      </a:r>
                      <a:r>
                        <a:rPr lang="el-GR" sz="1500" u="none" dirty="0">
                          <a:solidFill>
                            <a:schemeClr val="tx1">
                              <a:lumMod val="75000"/>
                              <a:lumOff val="25000"/>
                            </a:schemeClr>
                          </a:solidFill>
                          <a:latin typeface="+mj-lt"/>
                        </a:rPr>
                        <a:t>                 </a:t>
                      </a:r>
                    </a:p>
                    <a:p>
                      <a:pPr marL="539750" indent="-17463" algn="just" defTabSz="1077913">
                        <a:lnSpc>
                          <a:spcPct val="100000"/>
                        </a:lnSpc>
                        <a:buFont typeface="Wingdings" panose="05000000000000000000" pitchFamily="2" charset="2"/>
                        <a:buChar char="ü"/>
                      </a:pPr>
                      <a:r>
                        <a:rPr lang="el-GR" sz="1500" u="none" dirty="0">
                          <a:solidFill>
                            <a:srgbClr val="00B050"/>
                          </a:solidFill>
                          <a:latin typeface="+mj-lt"/>
                        </a:rPr>
                        <a:t> Σαφές το γράμμα μεν, διαφορετικές προσεγγίσεις στα διάφορα Πρωτοδικεία δε  </a:t>
                      </a:r>
                    </a:p>
                    <a:p>
                      <a:pPr marL="285750" indent="-285750" algn="just">
                        <a:lnSpc>
                          <a:spcPct val="100000"/>
                        </a:lnSpc>
                        <a:buFont typeface="Wingdings" panose="05000000000000000000" pitchFamily="2" charset="2"/>
                        <a:buChar char="Ø"/>
                      </a:pPr>
                      <a:r>
                        <a:rPr lang="el-GR" sz="1500" u="sng" dirty="0">
                          <a:solidFill>
                            <a:srgbClr val="7030A0"/>
                          </a:solidFill>
                          <a:latin typeface="+mj-lt"/>
                        </a:rPr>
                        <a:t>ΠΡΟΣΟΧΗ </a:t>
                      </a:r>
                      <a:r>
                        <a:rPr lang="el-GR" sz="1500" u="none" dirty="0">
                          <a:solidFill>
                            <a:srgbClr val="7030A0"/>
                          </a:solidFill>
                          <a:latin typeface="+mj-lt"/>
                        </a:rPr>
                        <a:t>: </a:t>
                      </a:r>
                      <a:r>
                        <a:rPr lang="el-GR" sz="1500" u="none" dirty="0">
                          <a:solidFill>
                            <a:srgbClr val="C00000"/>
                          </a:solidFill>
                          <a:latin typeface="+mj-lt"/>
                        </a:rPr>
                        <a:t>Μεταβολή της διάταξης διαχρονικού δικαίου με το πρόσφατο Σχέδιο Νόμου !!!</a:t>
                      </a:r>
                    </a:p>
                    <a:p>
                      <a:pPr marL="444500" indent="-285750" algn="just">
                        <a:lnSpc>
                          <a:spcPct val="100000"/>
                        </a:lnSpc>
                        <a:buFont typeface="Wingdings" panose="05000000000000000000" pitchFamily="2" charset="2"/>
                        <a:buChar char="ü"/>
                      </a:pPr>
                      <a:r>
                        <a:rPr lang="el-GR" sz="1500" u="none" dirty="0">
                          <a:solidFill>
                            <a:srgbClr val="002060"/>
                          </a:solidFill>
                          <a:latin typeface="+mj-lt"/>
                        </a:rPr>
                        <a:t>Οι νέες διατάξεις</a:t>
                      </a:r>
                      <a:r>
                        <a:rPr lang="el-GR" sz="1500" u="none" dirty="0">
                          <a:solidFill>
                            <a:srgbClr val="C00000"/>
                          </a:solidFill>
                          <a:latin typeface="+mj-lt"/>
                        </a:rPr>
                        <a:t> </a:t>
                      </a:r>
                      <a:r>
                        <a:rPr lang="el-GR" sz="1500" i="1" u="none" dirty="0">
                          <a:solidFill>
                            <a:srgbClr val="FF0000"/>
                          </a:solidFill>
                          <a:latin typeface="+mj-lt"/>
                        </a:rPr>
                        <a:t>«…θα εφαρμόζονται όσον αφορά τις κλήσεις κατόπιν της εφαρμογής των άρθρων 249, 250 και 254 του ΚΠολΔ, που κατατίθενται από την 1η.1.2026…».</a:t>
                      </a:r>
                      <a:r>
                        <a:rPr lang="el-GR" sz="1500" i="1" u="none" dirty="0">
                          <a:solidFill>
                            <a:srgbClr val="C00000"/>
                          </a:solidFill>
                          <a:latin typeface="+mj-lt"/>
                        </a:rPr>
                        <a:t> </a:t>
                      </a:r>
                      <a:r>
                        <a:rPr lang="el-GR" sz="1500" i="0" u="none" dirty="0">
                          <a:solidFill>
                            <a:srgbClr val="C00000"/>
                          </a:solidFill>
                          <a:latin typeface="+mj-lt"/>
                        </a:rPr>
                        <a:t>ΟΠΟΤΕ :</a:t>
                      </a:r>
                      <a:endParaRPr lang="el-GR" sz="1500" u="none" dirty="0">
                        <a:solidFill>
                          <a:srgbClr val="C00000"/>
                        </a:solidFill>
                        <a:latin typeface="+mj-lt"/>
                      </a:endParaRPr>
                    </a:p>
                    <a:p>
                      <a:pPr marL="698500" indent="0" algn="just">
                        <a:lnSpc>
                          <a:spcPct val="100000"/>
                        </a:lnSpc>
                        <a:buFont typeface="Wingdings" panose="05000000000000000000" pitchFamily="2" charset="2"/>
                        <a:buNone/>
                      </a:pPr>
                      <a:endParaRPr lang="el-GR" sz="1500" u="none" dirty="0">
                        <a:solidFill>
                          <a:srgbClr val="C00000"/>
                        </a:solidFill>
                        <a:latin typeface="+mj-lt"/>
                      </a:endParaRPr>
                    </a:p>
                    <a:p>
                      <a:pPr marL="698500" indent="0" algn="just">
                        <a:lnSpc>
                          <a:spcPct val="100000"/>
                        </a:lnSpc>
                        <a:buFont typeface="Wingdings" panose="05000000000000000000" pitchFamily="2" charset="2"/>
                        <a:buNone/>
                      </a:pPr>
                      <a:endParaRPr lang="el-GR" sz="1500" u="none" dirty="0">
                        <a:solidFill>
                          <a:srgbClr val="C00000"/>
                        </a:solidFill>
                        <a:latin typeface="+mj-lt"/>
                      </a:endParaRPr>
                    </a:p>
                    <a:p>
                      <a:pPr marL="698500" indent="0" algn="just">
                        <a:lnSpc>
                          <a:spcPct val="100000"/>
                        </a:lnSpc>
                        <a:buFont typeface="Wingdings" panose="05000000000000000000" pitchFamily="2" charset="2"/>
                        <a:buNone/>
                      </a:pPr>
                      <a:endParaRPr lang="el-GR" sz="1500" u="none" dirty="0">
                        <a:solidFill>
                          <a:srgbClr val="C00000"/>
                        </a:solidFill>
                        <a:latin typeface="+mj-lt"/>
                      </a:endParaRPr>
                    </a:p>
                    <a:p>
                      <a:pPr marL="698500" indent="0" algn="just">
                        <a:lnSpc>
                          <a:spcPct val="100000"/>
                        </a:lnSpc>
                        <a:buFont typeface="Wingdings" panose="05000000000000000000" pitchFamily="2" charset="2"/>
                        <a:buNone/>
                      </a:pPr>
                      <a:endParaRPr lang="el-GR" sz="1500" u="none" dirty="0">
                        <a:solidFill>
                          <a:srgbClr val="C00000"/>
                        </a:solidFill>
                        <a:latin typeface="+mj-lt"/>
                      </a:endParaRPr>
                    </a:p>
                    <a:p>
                      <a:pPr marL="698500" indent="0" algn="just">
                        <a:lnSpc>
                          <a:spcPct val="100000"/>
                        </a:lnSpc>
                        <a:buFont typeface="Wingdings" panose="05000000000000000000" pitchFamily="2" charset="2"/>
                        <a:buNone/>
                      </a:pPr>
                      <a:endParaRPr lang="el-GR" sz="1500" u="none" dirty="0">
                        <a:solidFill>
                          <a:srgbClr val="C00000"/>
                        </a:solidFill>
                        <a:latin typeface="+mj-lt"/>
                      </a:endParaRPr>
                    </a:p>
                    <a:p>
                      <a:pPr marL="698500" indent="0" algn="just">
                        <a:lnSpc>
                          <a:spcPct val="100000"/>
                        </a:lnSpc>
                        <a:buFont typeface="Wingdings" panose="05000000000000000000" pitchFamily="2" charset="2"/>
                        <a:buNone/>
                      </a:pPr>
                      <a:endParaRPr lang="el-GR" sz="1500" u="none" dirty="0">
                        <a:solidFill>
                          <a:srgbClr val="C00000"/>
                        </a:solidFill>
                        <a:latin typeface="+mj-lt"/>
                      </a:endParaRPr>
                    </a:p>
                    <a:p>
                      <a:pPr marL="698500" indent="0" algn="just">
                        <a:lnSpc>
                          <a:spcPct val="100000"/>
                        </a:lnSpc>
                        <a:buFont typeface="Wingdings" panose="05000000000000000000" pitchFamily="2" charset="2"/>
                        <a:buNone/>
                      </a:pPr>
                      <a:endParaRPr lang="el-GR" sz="1500" u="none" dirty="0">
                        <a:solidFill>
                          <a:srgbClr val="C00000"/>
                        </a:solidFill>
                        <a:latin typeface="+mj-lt"/>
                      </a:endParaRPr>
                    </a:p>
                    <a:p>
                      <a:pPr marL="698500" indent="0" algn="just">
                        <a:lnSpc>
                          <a:spcPct val="100000"/>
                        </a:lnSpc>
                        <a:buFont typeface="Wingdings" panose="05000000000000000000" pitchFamily="2" charset="2"/>
                        <a:buNone/>
                      </a:pPr>
                      <a:endParaRPr lang="el-GR" sz="1500" u="none" dirty="0">
                        <a:solidFill>
                          <a:srgbClr val="C00000"/>
                        </a:solidFill>
                        <a:latin typeface="+mj-lt"/>
                      </a:endParaRPr>
                    </a:p>
                    <a:p>
                      <a:pPr marL="698500" indent="0" algn="just">
                        <a:lnSpc>
                          <a:spcPct val="100000"/>
                        </a:lnSpc>
                        <a:buFont typeface="Wingdings" panose="05000000000000000000" pitchFamily="2" charset="2"/>
                        <a:buNone/>
                      </a:pPr>
                      <a:r>
                        <a:rPr lang="el-GR" sz="1500" u="none" dirty="0">
                          <a:solidFill>
                            <a:srgbClr val="C00000"/>
                          </a:solidFill>
                          <a:latin typeface="+mj-lt"/>
                        </a:rPr>
                        <a:t>Από πότε θα ισχύει η νέα διάταξη ; Δεν φαίνεται ερμηνευτική. Μάλλον για το μέλλον !</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
        <p:nvSpPr>
          <p:cNvPr id="3" name="Βέλος: Δεξιό 2">
            <a:extLst>
              <a:ext uri="{FF2B5EF4-FFF2-40B4-BE49-F238E27FC236}">
                <a16:creationId xmlns:a16="http://schemas.microsoft.com/office/drawing/2014/main" id="{2A7CC2E7-2BBA-3FA9-D889-819D38CDF5B2}"/>
              </a:ext>
            </a:extLst>
          </p:cNvPr>
          <p:cNvSpPr/>
          <p:nvPr/>
        </p:nvSpPr>
        <p:spPr>
          <a:xfrm>
            <a:off x="5940152" y="577360"/>
            <a:ext cx="690376" cy="14401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4" name="Πίνακας 3">
            <a:extLst>
              <a:ext uri="{FF2B5EF4-FFF2-40B4-BE49-F238E27FC236}">
                <a16:creationId xmlns:a16="http://schemas.microsoft.com/office/drawing/2014/main" id="{ED7EFA16-306F-8462-1D66-6755A7044D06}"/>
              </a:ext>
            </a:extLst>
          </p:cNvPr>
          <p:cNvGraphicFramePr>
            <a:graphicFrameLocks noGrp="1"/>
          </p:cNvGraphicFramePr>
          <p:nvPr>
            <p:extLst>
              <p:ext uri="{D42A27DB-BD31-4B8C-83A1-F6EECF244321}">
                <p14:modId xmlns:p14="http://schemas.microsoft.com/office/powerpoint/2010/main" val="4022192435"/>
              </p:ext>
            </p:extLst>
          </p:nvPr>
        </p:nvGraphicFramePr>
        <p:xfrm>
          <a:off x="0" y="3052343"/>
          <a:ext cx="4217412" cy="1005840"/>
        </p:xfrm>
        <a:graphic>
          <a:graphicData uri="http://schemas.openxmlformats.org/drawingml/2006/table">
            <a:tbl>
              <a:tblPr firstRow="1" bandRow="1">
                <a:tableStyleId>{5C22544A-7EE6-4342-B048-85BDC9FD1C3A}</a:tableStyleId>
              </a:tblPr>
              <a:tblGrid>
                <a:gridCol w="4217412">
                  <a:extLst>
                    <a:ext uri="{9D8B030D-6E8A-4147-A177-3AD203B41FA5}">
                      <a16:colId xmlns:a16="http://schemas.microsoft.com/office/drawing/2014/main" val="3190078790"/>
                    </a:ext>
                  </a:extLst>
                </a:gridCol>
              </a:tblGrid>
              <a:tr h="947912">
                <a:tc>
                  <a:txBody>
                    <a:bodyPr/>
                    <a:lstStyle/>
                    <a:p>
                      <a:pPr algn="ctr"/>
                      <a:r>
                        <a:rPr lang="el-GR" sz="1500" dirty="0">
                          <a:ln>
                            <a:solidFill>
                              <a:schemeClr val="accent2">
                                <a:lumMod val="75000"/>
                              </a:schemeClr>
                            </a:solidFill>
                          </a:ln>
                          <a:solidFill>
                            <a:srgbClr val="002060"/>
                          </a:solidFill>
                          <a:latin typeface="+mj-lt"/>
                        </a:rPr>
                        <a:t>Έκδοση αναβλητικής απόφασης με 249/250 ή απόφασης επανάληψης συζήτησης με 254, πριν την 1.1.26, και επαναφορά με κλήση μετά την 1.1.26 ; </a:t>
                      </a:r>
                    </a:p>
                  </a:txBody>
                  <a:tcPr>
                    <a:solidFill>
                      <a:schemeClr val="accent2">
                        <a:lumMod val="60000"/>
                        <a:lumOff val="40000"/>
                      </a:schemeClr>
                    </a:solidFill>
                  </a:tcPr>
                </a:tc>
                <a:extLst>
                  <a:ext uri="{0D108BD9-81ED-4DB2-BD59-A6C34878D82A}">
                    <a16:rowId xmlns:a16="http://schemas.microsoft.com/office/drawing/2014/main" val="221593498"/>
                  </a:ext>
                </a:extLst>
              </a:tr>
            </a:tbl>
          </a:graphicData>
        </a:graphic>
      </p:graphicFrame>
      <p:cxnSp>
        <p:nvCxnSpPr>
          <p:cNvPr id="6" name="Ευθύγραμμο βέλος σύνδεσης 5">
            <a:extLst>
              <a:ext uri="{FF2B5EF4-FFF2-40B4-BE49-F238E27FC236}">
                <a16:creationId xmlns:a16="http://schemas.microsoft.com/office/drawing/2014/main" id="{6D4DA2CE-489C-01A2-C84B-BDD0A92E195D}"/>
              </a:ext>
            </a:extLst>
          </p:cNvPr>
          <p:cNvCxnSpPr>
            <a:cxnSpLocks/>
          </p:cNvCxnSpPr>
          <p:nvPr/>
        </p:nvCxnSpPr>
        <p:spPr>
          <a:xfrm>
            <a:off x="1907704" y="4067315"/>
            <a:ext cx="0" cy="198715"/>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1" name="Πίνακας 10">
            <a:extLst>
              <a:ext uri="{FF2B5EF4-FFF2-40B4-BE49-F238E27FC236}">
                <a16:creationId xmlns:a16="http://schemas.microsoft.com/office/drawing/2014/main" id="{9CD512A0-EE28-11AF-AEFD-2A423488EF51}"/>
              </a:ext>
            </a:extLst>
          </p:cNvPr>
          <p:cNvGraphicFramePr>
            <a:graphicFrameLocks noGrp="1"/>
          </p:cNvGraphicFramePr>
          <p:nvPr>
            <p:extLst>
              <p:ext uri="{D42A27DB-BD31-4B8C-83A1-F6EECF244321}">
                <p14:modId xmlns:p14="http://schemas.microsoft.com/office/powerpoint/2010/main" val="1973687663"/>
              </p:ext>
            </p:extLst>
          </p:nvPr>
        </p:nvGraphicFramePr>
        <p:xfrm>
          <a:off x="4374229" y="3062108"/>
          <a:ext cx="4104456" cy="797360"/>
        </p:xfrm>
        <a:graphic>
          <a:graphicData uri="http://schemas.openxmlformats.org/drawingml/2006/table">
            <a:tbl>
              <a:tblPr firstRow="1" bandRow="1">
                <a:tableStyleId>{5C22544A-7EE6-4342-B048-85BDC9FD1C3A}</a:tableStyleId>
              </a:tblPr>
              <a:tblGrid>
                <a:gridCol w="4104456">
                  <a:extLst>
                    <a:ext uri="{9D8B030D-6E8A-4147-A177-3AD203B41FA5}">
                      <a16:colId xmlns:a16="http://schemas.microsoft.com/office/drawing/2014/main" val="3510206806"/>
                    </a:ext>
                  </a:extLst>
                </a:gridCol>
              </a:tblGrid>
              <a:tr h="797360">
                <a:tc>
                  <a:txBody>
                    <a:bodyPr/>
                    <a:lstStyle/>
                    <a:p>
                      <a:r>
                        <a:rPr lang="el-GR" sz="1500" dirty="0">
                          <a:solidFill>
                            <a:srgbClr val="002060"/>
                          </a:solidFill>
                          <a:latin typeface="+mj-lt"/>
                        </a:rPr>
                        <a:t>Κήρυξη απαράδεκτης συζήτησης ή έκδοση παραπεμπτικής απόφασης λόγω αναρμοδιότητας ή λόγω διαδικασίας ;</a:t>
                      </a:r>
                    </a:p>
                  </a:txBody>
                  <a:tcPr>
                    <a:solidFill>
                      <a:schemeClr val="accent2">
                        <a:lumMod val="40000"/>
                        <a:lumOff val="60000"/>
                      </a:schemeClr>
                    </a:solidFill>
                  </a:tcPr>
                </a:tc>
                <a:extLst>
                  <a:ext uri="{0D108BD9-81ED-4DB2-BD59-A6C34878D82A}">
                    <a16:rowId xmlns:a16="http://schemas.microsoft.com/office/drawing/2014/main" val="1143322688"/>
                  </a:ext>
                </a:extLst>
              </a:tr>
            </a:tbl>
          </a:graphicData>
        </a:graphic>
      </p:graphicFrame>
      <p:cxnSp>
        <p:nvCxnSpPr>
          <p:cNvPr id="13" name="Ευθύγραμμο βέλος σύνδεσης 12">
            <a:extLst>
              <a:ext uri="{FF2B5EF4-FFF2-40B4-BE49-F238E27FC236}">
                <a16:creationId xmlns:a16="http://schemas.microsoft.com/office/drawing/2014/main" id="{987CCECD-E5EF-BC0F-5992-FD10902DF45B}"/>
              </a:ext>
            </a:extLst>
          </p:cNvPr>
          <p:cNvCxnSpPr>
            <a:cxnSpLocks/>
          </p:cNvCxnSpPr>
          <p:nvPr/>
        </p:nvCxnSpPr>
        <p:spPr>
          <a:xfrm>
            <a:off x="6516216" y="3859468"/>
            <a:ext cx="0" cy="198715"/>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4" name="Πίνακας 13">
            <a:extLst>
              <a:ext uri="{FF2B5EF4-FFF2-40B4-BE49-F238E27FC236}">
                <a16:creationId xmlns:a16="http://schemas.microsoft.com/office/drawing/2014/main" id="{D3F43CA5-D406-D8C7-ACE8-382459104B14}"/>
              </a:ext>
            </a:extLst>
          </p:cNvPr>
          <p:cNvGraphicFramePr>
            <a:graphicFrameLocks noGrp="1"/>
          </p:cNvGraphicFramePr>
          <p:nvPr>
            <p:extLst>
              <p:ext uri="{D42A27DB-BD31-4B8C-83A1-F6EECF244321}">
                <p14:modId xmlns:p14="http://schemas.microsoft.com/office/powerpoint/2010/main" val="983240514"/>
              </p:ext>
            </p:extLst>
          </p:nvPr>
        </p:nvGraphicFramePr>
        <p:xfrm>
          <a:off x="197770" y="4311498"/>
          <a:ext cx="3168350" cy="370840"/>
        </p:xfrm>
        <a:graphic>
          <a:graphicData uri="http://schemas.openxmlformats.org/drawingml/2006/table">
            <a:tbl>
              <a:tblPr firstRow="1" bandRow="1">
                <a:tableStyleId>{5C22544A-7EE6-4342-B048-85BDC9FD1C3A}</a:tableStyleId>
              </a:tblPr>
              <a:tblGrid>
                <a:gridCol w="3168350">
                  <a:extLst>
                    <a:ext uri="{9D8B030D-6E8A-4147-A177-3AD203B41FA5}">
                      <a16:colId xmlns:a16="http://schemas.microsoft.com/office/drawing/2014/main" val="3937662214"/>
                    </a:ext>
                  </a:extLst>
                </a:gridCol>
              </a:tblGrid>
              <a:tr h="370840">
                <a:tc>
                  <a:txBody>
                    <a:bodyPr/>
                    <a:lstStyle/>
                    <a:p>
                      <a:pPr algn="ctr"/>
                      <a:r>
                        <a:rPr lang="el-GR" dirty="0">
                          <a:solidFill>
                            <a:srgbClr val="002060"/>
                          </a:solidFill>
                          <a:latin typeface="+mj-lt"/>
                        </a:rPr>
                        <a:t>Εφαρμογή ΝΕΩΝ Διατάξεων</a:t>
                      </a:r>
                    </a:p>
                  </a:txBody>
                  <a:tcPr>
                    <a:solidFill>
                      <a:schemeClr val="accent2">
                        <a:lumMod val="20000"/>
                        <a:lumOff val="80000"/>
                      </a:schemeClr>
                    </a:solidFill>
                  </a:tcPr>
                </a:tc>
                <a:extLst>
                  <a:ext uri="{0D108BD9-81ED-4DB2-BD59-A6C34878D82A}">
                    <a16:rowId xmlns:a16="http://schemas.microsoft.com/office/drawing/2014/main" val="794917615"/>
                  </a:ext>
                </a:extLst>
              </a:tr>
            </a:tbl>
          </a:graphicData>
        </a:graphic>
      </p:graphicFrame>
      <p:graphicFrame>
        <p:nvGraphicFramePr>
          <p:cNvPr id="15" name="Πίνακας 14">
            <a:extLst>
              <a:ext uri="{FF2B5EF4-FFF2-40B4-BE49-F238E27FC236}">
                <a16:creationId xmlns:a16="http://schemas.microsoft.com/office/drawing/2014/main" id="{24927154-8E95-C36F-6670-5EE92B92A9B3}"/>
              </a:ext>
            </a:extLst>
          </p:cNvPr>
          <p:cNvGraphicFramePr>
            <a:graphicFrameLocks noGrp="1"/>
          </p:cNvGraphicFramePr>
          <p:nvPr>
            <p:extLst>
              <p:ext uri="{D42A27DB-BD31-4B8C-83A1-F6EECF244321}">
                <p14:modId xmlns:p14="http://schemas.microsoft.com/office/powerpoint/2010/main" val="2986584546"/>
              </p:ext>
            </p:extLst>
          </p:nvPr>
        </p:nvGraphicFramePr>
        <p:xfrm>
          <a:off x="3563890" y="4097326"/>
          <a:ext cx="5184570" cy="609600"/>
        </p:xfrm>
        <a:graphic>
          <a:graphicData uri="http://schemas.openxmlformats.org/drawingml/2006/table">
            <a:tbl>
              <a:tblPr firstRow="1" bandRow="1">
                <a:tableStyleId>{5C22544A-7EE6-4342-B048-85BDC9FD1C3A}</a:tableStyleId>
              </a:tblPr>
              <a:tblGrid>
                <a:gridCol w="5184570">
                  <a:extLst>
                    <a:ext uri="{9D8B030D-6E8A-4147-A177-3AD203B41FA5}">
                      <a16:colId xmlns:a16="http://schemas.microsoft.com/office/drawing/2014/main" val="1170517581"/>
                    </a:ext>
                  </a:extLst>
                </a:gridCol>
              </a:tblGrid>
              <a:tr h="370840">
                <a:tc>
                  <a:txBody>
                    <a:bodyPr/>
                    <a:lstStyle/>
                    <a:p>
                      <a:pPr algn="ctr"/>
                      <a:r>
                        <a:rPr lang="el-GR" sz="1700" dirty="0">
                          <a:solidFill>
                            <a:srgbClr val="002060"/>
                          </a:solidFill>
                          <a:latin typeface="+mj-lt"/>
                        </a:rPr>
                        <a:t> Εφαρμογή ΠΑΛΑΙΩΝ Διατάξεων – Άτοπο - Λογικώς αναμενόμενο θα ήταν το αντίστροφο !!!</a:t>
                      </a:r>
                    </a:p>
                  </a:txBody>
                  <a:tcPr>
                    <a:solidFill>
                      <a:schemeClr val="accent2">
                        <a:lumMod val="20000"/>
                        <a:lumOff val="80000"/>
                      </a:schemeClr>
                    </a:solidFill>
                  </a:tcPr>
                </a:tc>
                <a:extLst>
                  <a:ext uri="{0D108BD9-81ED-4DB2-BD59-A6C34878D82A}">
                    <a16:rowId xmlns:a16="http://schemas.microsoft.com/office/drawing/2014/main" val="3301285499"/>
                  </a:ext>
                </a:extLst>
              </a:tr>
            </a:tbl>
          </a:graphicData>
        </a:graphic>
      </p:graphicFrame>
    </p:spTree>
    <p:extLst>
      <p:ext uri="{BB962C8B-B14F-4D97-AF65-F5344CB8AC3E}">
        <p14:creationId xmlns:p14="http://schemas.microsoft.com/office/powerpoint/2010/main" val="2013067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D9A41-5F32-9E79-B156-C52A9ABCC48A}"/>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2E63ECF2-EB68-025D-893B-717B1443F0A4}"/>
              </a:ext>
            </a:extLst>
          </p:cNvPr>
          <p:cNvSpPr>
            <a:spLocks noGrp="1"/>
          </p:cNvSpPr>
          <p:nvPr>
            <p:ph type="title"/>
          </p:nvPr>
        </p:nvSpPr>
        <p:spPr>
          <a:xfrm>
            <a:off x="0" y="0"/>
            <a:ext cx="8460432" cy="483518"/>
          </a:xfrm>
          <a:solidFill>
            <a:schemeClr val="accent1"/>
          </a:solidFill>
        </p:spPr>
        <p:txBody>
          <a:bodyPr/>
          <a:lstStyle/>
          <a:p>
            <a:pPr algn="ctr"/>
            <a:r>
              <a:rPr lang="el-GR" sz="1600" b="1" spc="300" dirty="0">
                <a:solidFill>
                  <a:schemeClr val="bg1"/>
                </a:solidFill>
              </a:rPr>
              <a:t>2Α. ΔΙΑΧΡΟΝΙΚΟ ΔΙΚΑΙΟ σε ζητήματα τακτικής διαδικασίας και απόδειξης</a:t>
            </a:r>
            <a:r>
              <a:rPr lang="el-GR" sz="1700" b="1" spc="300" dirty="0">
                <a:solidFill>
                  <a:schemeClr val="bg1"/>
                </a:solidFill>
              </a:rPr>
              <a:t>   </a:t>
            </a:r>
          </a:p>
        </p:txBody>
      </p:sp>
      <p:graphicFrame>
        <p:nvGraphicFramePr>
          <p:cNvPr id="2" name="Πίνακας 1">
            <a:extLst>
              <a:ext uri="{FF2B5EF4-FFF2-40B4-BE49-F238E27FC236}">
                <a16:creationId xmlns:a16="http://schemas.microsoft.com/office/drawing/2014/main" id="{24B47734-4935-438C-3A95-2A7EDE94AFA5}"/>
              </a:ext>
            </a:extLst>
          </p:cNvPr>
          <p:cNvGraphicFramePr>
            <a:graphicFrameLocks noGrp="1"/>
          </p:cNvGraphicFramePr>
          <p:nvPr>
            <p:extLst>
              <p:ext uri="{D42A27DB-BD31-4B8C-83A1-F6EECF244321}">
                <p14:modId xmlns:p14="http://schemas.microsoft.com/office/powerpoint/2010/main" val="3357284459"/>
              </p:ext>
            </p:extLst>
          </p:nvPr>
        </p:nvGraphicFramePr>
        <p:xfrm>
          <a:off x="1" y="483518"/>
          <a:ext cx="8460432" cy="4659982"/>
        </p:xfrm>
        <a:graphic>
          <a:graphicData uri="http://schemas.openxmlformats.org/drawingml/2006/table">
            <a:tbl>
              <a:tblPr firstRow="1" bandRow="1">
                <a:tableStyleId>{5C22544A-7EE6-4342-B048-85BDC9FD1C3A}</a:tableStyleId>
              </a:tblPr>
              <a:tblGrid>
                <a:gridCol w="8460432">
                  <a:extLst>
                    <a:ext uri="{9D8B030D-6E8A-4147-A177-3AD203B41FA5}">
                      <a16:colId xmlns:a16="http://schemas.microsoft.com/office/drawing/2014/main" val="2463421361"/>
                    </a:ext>
                  </a:extLst>
                </a:gridCol>
              </a:tblGrid>
              <a:tr h="4659982">
                <a:tc>
                  <a:txBody>
                    <a:bodyPr/>
                    <a:lstStyle/>
                    <a:p>
                      <a:pPr marL="285750" indent="-285750" algn="just">
                        <a:lnSpc>
                          <a:spcPct val="100000"/>
                        </a:lnSpc>
                        <a:buFont typeface="Wingdings" panose="05000000000000000000" pitchFamily="2" charset="2"/>
                        <a:buChar char="Ø"/>
                      </a:pPr>
                      <a:r>
                        <a:rPr lang="el-GR" sz="1700" u="none" dirty="0">
                          <a:solidFill>
                            <a:srgbClr val="002060"/>
                          </a:solidFill>
                          <a:latin typeface="+mj-lt"/>
                        </a:rPr>
                        <a:t>ΠΕΡΙΠΤΩΣΗ Β </a:t>
                      </a:r>
                      <a:r>
                        <a:rPr lang="el-GR" sz="1700" u="none" dirty="0">
                          <a:solidFill>
                            <a:schemeClr val="tx1">
                              <a:lumMod val="75000"/>
                              <a:lumOff val="25000"/>
                            </a:schemeClr>
                          </a:solidFill>
                          <a:latin typeface="+mj-lt"/>
                        </a:rPr>
                        <a:t>: Άρ. 168 παρ. 1 + 163 του Ν. 5221/2025 :                                    </a:t>
                      </a:r>
                    </a:p>
                    <a:p>
                      <a:pPr marL="0" indent="0" algn="just">
                        <a:lnSpc>
                          <a:spcPct val="100000"/>
                        </a:lnSpc>
                        <a:buFont typeface="Wingdings" panose="05000000000000000000" pitchFamily="2" charset="2"/>
                        <a:buNone/>
                      </a:pPr>
                      <a:r>
                        <a:rPr lang="el-GR" sz="1700" u="none" dirty="0">
                          <a:solidFill>
                            <a:schemeClr val="tx1">
                              <a:lumMod val="75000"/>
                              <a:lumOff val="25000"/>
                            </a:schemeClr>
                          </a:solidFill>
                          <a:latin typeface="+mj-lt"/>
                        </a:rPr>
                        <a:t>                 Το </a:t>
                      </a:r>
                      <a:r>
                        <a:rPr lang="el-GR" sz="1700" u="none" dirty="0">
                          <a:solidFill>
                            <a:srgbClr val="002060"/>
                          </a:solidFill>
                          <a:latin typeface="+mj-lt"/>
                        </a:rPr>
                        <a:t>άρ. 227</a:t>
                      </a:r>
                      <a:r>
                        <a:rPr lang="el-GR" sz="1700" u="none" dirty="0">
                          <a:solidFill>
                            <a:schemeClr val="tx1">
                              <a:lumMod val="75000"/>
                              <a:lumOff val="25000"/>
                            </a:schemeClr>
                          </a:solidFill>
                          <a:latin typeface="+mj-lt"/>
                        </a:rPr>
                        <a:t> ΚΠολΔ, όπως αναμορφώθηκε, </a:t>
                      </a:r>
                      <a:r>
                        <a:rPr lang="el-GR" sz="1700" u="none" dirty="0">
                          <a:solidFill>
                            <a:srgbClr val="002060"/>
                          </a:solidFill>
                          <a:latin typeface="+mj-lt"/>
                        </a:rPr>
                        <a:t>εφαρμόζεται από την ημέρα         </a:t>
                      </a:r>
                    </a:p>
                    <a:p>
                      <a:pPr marL="0" indent="0" algn="just">
                        <a:lnSpc>
                          <a:spcPct val="100000"/>
                        </a:lnSpc>
                        <a:buFont typeface="Wingdings" panose="05000000000000000000" pitchFamily="2" charset="2"/>
                        <a:buNone/>
                      </a:pPr>
                      <a:r>
                        <a:rPr lang="el-GR" sz="1700" u="none" dirty="0">
                          <a:solidFill>
                            <a:srgbClr val="002060"/>
                          </a:solidFill>
                          <a:latin typeface="+mj-lt"/>
                        </a:rPr>
                        <a:t>                 δημοσίευσης</a:t>
                      </a:r>
                      <a:r>
                        <a:rPr lang="el-GR" sz="1700" u="none" dirty="0">
                          <a:solidFill>
                            <a:schemeClr val="tx1">
                              <a:lumMod val="75000"/>
                              <a:lumOff val="25000"/>
                            </a:schemeClr>
                          </a:solidFill>
                          <a:latin typeface="+mj-lt"/>
                        </a:rPr>
                        <a:t> του Νόμου : 28-07-2025</a:t>
                      </a:r>
                    </a:p>
                    <a:p>
                      <a:pPr marL="0" indent="0" algn="just">
                        <a:lnSpc>
                          <a:spcPct val="100000"/>
                        </a:lnSpc>
                        <a:buFont typeface="Wingdings" panose="05000000000000000000" pitchFamily="2" charset="2"/>
                        <a:buNone/>
                      </a:pPr>
                      <a:endParaRPr lang="el-GR" sz="1700" u="none" dirty="0">
                        <a:solidFill>
                          <a:schemeClr val="tx1">
                            <a:lumMod val="75000"/>
                            <a:lumOff val="25000"/>
                          </a:schemeClr>
                        </a:solidFill>
                        <a:latin typeface="+mj-lt"/>
                      </a:endParaRPr>
                    </a:p>
                    <a:p>
                      <a:pPr marL="285750" indent="-285750" algn="just">
                        <a:lnSpc>
                          <a:spcPct val="100000"/>
                        </a:lnSpc>
                        <a:buFont typeface="Wingdings" panose="05000000000000000000" pitchFamily="2" charset="2"/>
                        <a:buChar char="Ø"/>
                      </a:pPr>
                      <a:r>
                        <a:rPr lang="el-GR" sz="1700" u="none" dirty="0">
                          <a:solidFill>
                            <a:srgbClr val="002060"/>
                          </a:solidFill>
                          <a:latin typeface="+mj-lt"/>
                        </a:rPr>
                        <a:t>ΠΕΡΙΠΤΩΣΗ Γ :</a:t>
                      </a:r>
                      <a:r>
                        <a:rPr lang="el-GR" sz="1700" u="none" dirty="0">
                          <a:solidFill>
                            <a:srgbClr val="00B050"/>
                          </a:solidFill>
                          <a:latin typeface="+mj-lt"/>
                        </a:rPr>
                        <a:t> </a:t>
                      </a:r>
                      <a:r>
                        <a:rPr lang="el-GR" sz="1700" u="none" dirty="0">
                          <a:solidFill>
                            <a:srgbClr val="C00000"/>
                          </a:solidFill>
                          <a:latin typeface="+mj-lt"/>
                        </a:rPr>
                        <a:t>Τα ένδικα βοηθήματα του 238 (παρεμβάσεις, κλπ.), που ασκούνται μετά την 1.1.26 στο πλαίσιο παλαιών αγωγών ;</a:t>
                      </a:r>
                      <a:r>
                        <a:rPr lang="el-GR" sz="1700" u="none" dirty="0">
                          <a:solidFill>
                            <a:srgbClr val="00B050"/>
                          </a:solidFill>
                          <a:latin typeface="+mj-lt"/>
                        </a:rPr>
                        <a:t> Όχι ρητή διάταξη – Ορθότερο </a:t>
                      </a:r>
                      <a:r>
                        <a:rPr lang="en-US" sz="1700" u="none" dirty="0">
                          <a:solidFill>
                            <a:srgbClr val="00B050"/>
                          </a:solidFill>
                          <a:latin typeface="+mj-lt"/>
                        </a:rPr>
                        <a:t> : </a:t>
                      </a:r>
                      <a:r>
                        <a:rPr lang="el-GR" sz="1700" u="none" dirty="0">
                          <a:solidFill>
                            <a:srgbClr val="00B050"/>
                          </a:solidFill>
                          <a:latin typeface="+mj-lt"/>
                        </a:rPr>
                        <a:t>Ο τι ισχύει για το κύριο βοήθημα του 237 ΚΠολΔ, ώστε </a:t>
                      </a:r>
                      <a:r>
                        <a:rPr lang="en-US" sz="1700" u="none" dirty="0" err="1">
                          <a:solidFill>
                            <a:srgbClr val="00B050"/>
                          </a:solidFill>
                          <a:latin typeface="+mj-lt"/>
                        </a:rPr>
                        <a:t>en</a:t>
                      </a:r>
                      <a:r>
                        <a:rPr lang="en-US" sz="1700" u="none" dirty="0">
                          <a:solidFill>
                            <a:srgbClr val="00B050"/>
                          </a:solidFill>
                          <a:latin typeface="+mj-lt"/>
                        </a:rPr>
                        <a:t> bloc </a:t>
                      </a:r>
                      <a:r>
                        <a:rPr lang="el-GR" sz="1700" u="none" dirty="0">
                          <a:solidFill>
                            <a:srgbClr val="00B050"/>
                          </a:solidFill>
                          <a:latin typeface="+mj-lt"/>
                        </a:rPr>
                        <a:t>οι ρυθμίσεις </a:t>
                      </a:r>
                      <a:endParaRPr lang="el-GR" sz="1700" u="none" dirty="0">
                        <a:solidFill>
                          <a:schemeClr val="tx1">
                            <a:lumMod val="75000"/>
                            <a:lumOff val="25000"/>
                          </a:schemeClr>
                        </a:solidFill>
                        <a:latin typeface="+mj-lt"/>
                      </a:endParaRPr>
                    </a:p>
                    <a:p>
                      <a:pPr marL="285750" indent="-285750" algn="just">
                        <a:lnSpc>
                          <a:spcPct val="100000"/>
                        </a:lnSpc>
                        <a:buFont typeface="Wingdings" panose="05000000000000000000" pitchFamily="2" charset="2"/>
                        <a:buChar char="Ø"/>
                      </a:pPr>
                      <a:endParaRPr lang="el-GR" sz="1700" u="none" dirty="0">
                        <a:solidFill>
                          <a:schemeClr val="tx1">
                            <a:lumMod val="75000"/>
                            <a:lumOff val="25000"/>
                          </a:schemeClr>
                        </a:solidFill>
                        <a:latin typeface="+mj-lt"/>
                      </a:endParaRPr>
                    </a:p>
                    <a:p>
                      <a:pPr marL="285750" indent="-285750" algn="just">
                        <a:lnSpc>
                          <a:spcPct val="100000"/>
                        </a:lnSpc>
                        <a:buFont typeface="Wingdings" panose="05000000000000000000" pitchFamily="2" charset="2"/>
                        <a:buChar char="Ø"/>
                      </a:pPr>
                      <a:r>
                        <a:rPr lang="el-GR" sz="1700" u="none" dirty="0">
                          <a:solidFill>
                            <a:srgbClr val="002060"/>
                          </a:solidFill>
                          <a:latin typeface="+mj-lt"/>
                        </a:rPr>
                        <a:t>ΠΕΡΙΠΤΩΣΗ Δ </a:t>
                      </a:r>
                      <a:r>
                        <a:rPr lang="el-GR" sz="1700" u="none" dirty="0">
                          <a:solidFill>
                            <a:schemeClr val="tx1">
                              <a:lumMod val="75000"/>
                              <a:lumOff val="25000"/>
                            </a:schemeClr>
                          </a:solidFill>
                          <a:latin typeface="+mj-lt"/>
                        </a:rPr>
                        <a:t>: </a:t>
                      </a:r>
                      <a:r>
                        <a:rPr lang="el-GR" sz="1700" u="none" dirty="0">
                          <a:solidFill>
                            <a:srgbClr val="C00000"/>
                          </a:solidFill>
                          <a:latin typeface="+mj-lt"/>
                        </a:rPr>
                        <a:t>Τροποποιήσεις άρ. 393 ΚΠολΔ : Περιορισμός εμμάρτυρου μέσου</a:t>
                      </a:r>
                    </a:p>
                    <a:p>
                      <a:pPr marL="0" indent="0" algn="just">
                        <a:lnSpc>
                          <a:spcPct val="100000"/>
                        </a:lnSpc>
                        <a:buFont typeface="Wingdings" panose="05000000000000000000" pitchFamily="2" charset="2"/>
                        <a:buNone/>
                      </a:pPr>
                      <a:r>
                        <a:rPr lang="el-GR" sz="1700" u="none" dirty="0">
                          <a:solidFill>
                            <a:schemeClr val="tx1">
                              <a:lumMod val="75000"/>
                              <a:lumOff val="25000"/>
                            </a:schemeClr>
                          </a:solidFill>
                          <a:latin typeface="+mj-lt"/>
                        </a:rPr>
                        <a:t>                 Κρίσιμος ο χρόνος γέννησης της αποδεικτέας έννομης σχέσης : Πριν ή μετά την 1.1.2026, ανεξαρτήτως χρόνου άσκησης της αγωγής - 20 ΕισΝΚΠολΔ  (πρβλ. και 5 παρ. 2 περ. δ΄ ΕισΝΚΠολΔ)</a:t>
                      </a:r>
                    </a:p>
                    <a:p>
                      <a:pPr marL="0" indent="0" algn="just">
                        <a:lnSpc>
                          <a:spcPct val="100000"/>
                        </a:lnSpc>
                        <a:buFont typeface="Wingdings" panose="05000000000000000000" pitchFamily="2" charset="2"/>
                        <a:buNone/>
                      </a:pPr>
                      <a:r>
                        <a:rPr lang="el-GR" sz="1700" u="none" dirty="0">
                          <a:solidFill>
                            <a:schemeClr val="tx1">
                              <a:lumMod val="75000"/>
                              <a:lumOff val="25000"/>
                            </a:schemeClr>
                          </a:solidFill>
                          <a:latin typeface="+mj-lt"/>
                        </a:rPr>
                        <a:t>                  </a:t>
                      </a:r>
                      <a:endParaRPr lang="el-GR" sz="1700" u="none" dirty="0">
                        <a:solidFill>
                          <a:schemeClr val="accent6">
                            <a:lumMod val="50000"/>
                          </a:schemeClr>
                        </a:solidFill>
                        <a:latin typeface="+mj-lt"/>
                      </a:endParaRPr>
                    </a:p>
                    <a:p>
                      <a:pPr marL="0" indent="0" algn="just">
                        <a:lnSpc>
                          <a:spcPct val="100000"/>
                        </a:lnSpc>
                        <a:buFont typeface="Wingdings" panose="05000000000000000000" pitchFamily="2" charset="2"/>
                        <a:buNone/>
                      </a:pPr>
                      <a:endParaRPr lang="el-GR" sz="1700" u="none" dirty="0">
                        <a:solidFill>
                          <a:schemeClr val="accent6">
                            <a:lumMod val="50000"/>
                          </a:schemeClr>
                        </a:solidFill>
                        <a:latin typeface="+mj-lt"/>
                      </a:endParaRPr>
                    </a:p>
                    <a:p>
                      <a:pPr marL="285750" indent="-285750" algn="just">
                        <a:lnSpc>
                          <a:spcPct val="100000"/>
                        </a:lnSpc>
                        <a:buFont typeface="Wingdings" panose="05000000000000000000" pitchFamily="2" charset="2"/>
                        <a:buChar char="Ø"/>
                      </a:pPr>
                      <a:r>
                        <a:rPr lang="el-GR" sz="1700" u="none" dirty="0">
                          <a:solidFill>
                            <a:srgbClr val="002060"/>
                          </a:solidFill>
                          <a:latin typeface="+mj-lt"/>
                        </a:rPr>
                        <a:t>ΠΕΡΙΠΤΩΣΗ Ε :</a:t>
                      </a:r>
                      <a:r>
                        <a:rPr lang="el-GR" sz="1700" u="none" dirty="0">
                          <a:solidFill>
                            <a:schemeClr val="accent6">
                              <a:lumMod val="50000"/>
                            </a:schemeClr>
                          </a:solidFill>
                          <a:latin typeface="+mj-lt"/>
                        </a:rPr>
                        <a:t> </a:t>
                      </a:r>
                      <a:r>
                        <a:rPr lang="el-GR" sz="1700" u="none" dirty="0">
                          <a:solidFill>
                            <a:srgbClr val="C00000"/>
                          </a:solidFill>
                          <a:latin typeface="+mj-lt"/>
                        </a:rPr>
                        <a:t>Θέμα παλαιών συμφωνιών παρέκτασης και δωσιδικία υποκαταστήματος</a:t>
                      </a:r>
                      <a:r>
                        <a:rPr lang="el-GR" sz="1700" u="none" dirty="0">
                          <a:solidFill>
                            <a:schemeClr val="accent6">
                              <a:lumMod val="50000"/>
                            </a:schemeClr>
                          </a:solidFill>
                          <a:latin typeface="+mj-lt"/>
                        </a:rPr>
                        <a:t> (βλ. ανωτέρω και άρ. 10 παρ.  2 ΕισΝΚΠολΔ)</a:t>
                      </a: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
        <p:nvSpPr>
          <p:cNvPr id="3" name="Βέλος: Δεξιό 2">
            <a:extLst>
              <a:ext uri="{FF2B5EF4-FFF2-40B4-BE49-F238E27FC236}">
                <a16:creationId xmlns:a16="http://schemas.microsoft.com/office/drawing/2014/main" id="{13324E99-5950-2939-D663-DF0F6E3BD06A}"/>
              </a:ext>
            </a:extLst>
          </p:cNvPr>
          <p:cNvSpPr/>
          <p:nvPr/>
        </p:nvSpPr>
        <p:spPr>
          <a:xfrm>
            <a:off x="6156176" y="627534"/>
            <a:ext cx="690376" cy="14401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366458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D4432-0B6A-90EE-2E8B-4A26977BF263}"/>
            </a:ext>
          </a:extLst>
        </p:cNvPr>
        <p:cNvGrpSpPr/>
        <p:nvPr/>
      </p:nvGrpSpPr>
      <p:grpSpPr>
        <a:xfrm>
          <a:off x="0" y="0"/>
          <a:ext cx="0" cy="0"/>
          <a:chOff x="0" y="0"/>
          <a:chExt cx="0" cy="0"/>
        </a:xfrm>
      </p:grpSpPr>
      <p:sp>
        <p:nvSpPr>
          <p:cNvPr id="9" name="Τίτλος 1">
            <a:extLst>
              <a:ext uri="{FF2B5EF4-FFF2-40B4-BE49-F238E27FC236}">
                <a16:creationId xmlns:a16="http://schemas.microsoft.com/office/drawing/2014/main" id="{8F6F8D4C-FCC0-D917-8135-C37CF40715B2}"/>
              </a:ext>
            </a:extLst>
          </p:cNvPr>
          <p:cNvSpPr>
            <a:spLocks noGrp="1"/>
          </p:cNvSpPr>
          <p:nvPr>
            <p:ph type="title"/>
          </p:nvPr>
        </p:nvSpPr>
        <p:spPr>
          <a:xfrm>
            <a:off x="-1" y="0"/>
            <a:ext cx="8676457" cy="555526"/>
          </a:xfrm>
          <a:solidFill>
            <a:schemeClr val="accent1"/>
          </a:solidFill>
        </p:spPr>
        <p:txBody>
          <a:bodyPr/>
          <a:lstStyle/>
          <a:p>
            <a:pPr algn="ctr"/>
            <a:r>
              <a:rPr lang="el-GR" sz="1700" b="1" spc="300" dirty="0">
                <a:solidFill>
                  <a:schemeClr val="bg1"/>
                </a:solidFill>
              </a:rPr>
              <a:t>3. Ζητήματα προσδιορισμού δικασίμου Ι</a:t>
            </a:r>
          </a:p>
        </p:txBody>
      </p:sp>
      <p:graphicFrame>
        <p:nvGraphicFramePr>
          <p:cNvPr id="2" name="Πίνακας 1">
            <a:extLst>
              <a:ext uri="{FF2B5EF4-FFF2-40B4-BE49-F238E27FC236}">
                <a16:creationId xmlns:a16="http://schemas.microsoft.com/office/drawing/2014/main" id="{FAE0C618-BDE1-5226-78E3-C969081EC1FE}"/>
              </a:ext>
            </a:extLst>
          </p:cNvPr>
          <p:cNvGraphicFramePr>
            <a:graphicFrameLocks noGrp="1"/>
          </p:cNvGraphicFramePr>
          <p:nvPr>
            <p:extLst>
              <p:ext uri="{D42A27DB-BD31-4B8C-83A1-F6EECF244321}">
                <p14:modId xmlns:p14="http://schemas.microsoft.com/office/powerpoint/2010/main" val="3129756343"/>
              </p:ext>
            </p:extLst>
          </p:nvPr>
        </p:nvGraphicFramePr>
        <p:xfrm>
          <a:off x="1" y="411510"/>
          <a:ext cx="8676456" cy="4731990"/>
        </p:xfrm>
        <a:graphic>
          <a:graphicData uri="http://schemas.openxmlformats.org/drawingml/2006/table">
            <a:tbl>
              <a:tblPr firstRow="1" bandRow="1">
                <a:tableStyleId>{5C22544A-7EE6-4342-B048-85BDC9FD1C3A}</a:tableStyleId>
              </a:tblPr>
              <a:tblGrid>
                <a:gridCol w="8676456">
                  <a:extLst>
                    <a:ext uri="{9D8B030D-6E8A-4147-A177-3AD203B41FA5}">
                      <a16:colId xmlns:a16="http://schemas.microsoft.com/office/drawing/2014/main" val="2463421361"/>
                    </a:ext>
                  </a:extLst>
                </a:gridCol>
              </a:tblGrid>
              <a:tr h="4731990">
                <a:tc>
                  <a:txBody>
                    <a:bodyPr/>
                    <a:lstStyle/>
                    <a:p>
                      <a:pPr marL="285750" indent="-285750" algn="just">
                        <a:lnSpc>
                          <a:spcPct val="100000"/>
                        </a:lnSpc>
                        <a:buFont typeface="Wingdings" panose="05000000000000000000" pitchFamily="2" charset="2"/>
                        <a:buChar char="Ø"/>
                      </a:pPr>
                      <a:r>
                        <a:rPr lang="el-GR" sz="1500" dirty="0">
                          <a:solidFill>
                            <a:srgbClr val="002060"/>
                          </a:solidFill>
                          <a:latin typeface="+mj-lt"/>
                        </a:rPr>
                        <a:t>Άμεσος προσδιορισμός δικασίμου : </a:t>
                      </a:r>
                      <a:r>
                        <a:rPr lang="el-GR" sz="1500" dirty="0">
                          <a:solidFill>
                            <a:schemeClr val="tx1">
                              <a:lumMod val="75000"/>
                              <a:lumOff val="25000"/>
                            </a:schemeClr>
                          </a:solidFill>
                          <a:latin typeface="+mj-lt"/>
                        </a:rPr>
                        <a:t>Εντός 6-7 μηνών </a:t>
                      </a:r>
                      <a:r>
                        <a:rPr lang="el-GR" sz="1500" dirty="0">
                          <a:solidFill>
                            <a:srgbClr val="C00000"/>
                          </a:solidFill>
                          <a:latin typeface="+mj-lt"/>
                        </a:rPr>
                        <a:t>(ήδη με 5264/2025 : σε προθεσμία όχι μεγαλύτερη των 210 ημερών)</a:t>
                      </a:r>
                      <a:r>
                        <a:rPr lang="el-GR" sz="1500" dirty="0">
                          <a:solidFill>
                            <a:schemeClr val="tx1">
                              <a:lumMod val="75000"/>
                              <a:lumOff val="25000"/>
                            </a:schemeClr>
                          </a:solidFill>
                          <a:latin typeface="+mj-lt"/>
                        </a:rPr>
                        <a:t>, άλλως εντός 9-10 μηνών από την κατάθεση της αγωγής επί επίδοσης στο εξωτερικό. </a:t>
                      </a:r>
                      <a:r>
                        <a:rPr lang="el-GR" sz="1500" u="sng" dirty="0">
                          <a:solidFill>
                            <a:srgbClr val="00B050"/>
                          </a:solidFill>
                          <a:latin typeface="+mj-lt"/>
                        </a:rPr>
                        <a:t>ΗΔΗ ΣΧΕΔΙΟ ΝΟΜΟΥ : Σε 200-210 ημέρες</a:t>
                      </a:r>
                      <a:r>
                        <a:rPr lang="el-GR" sz="1500" dirty="0">
                          <a:solidFill>
                            <a:schemeClr val="tx1">
                              <a:lumMod val="75000"/>
                              <a:lumOff val="25000"/>
                            </a:schemeClr>
                          </a:solidFill>
                          <a:latin typeface="+mj-lt"/>
                        </a:rPr>
                        <a:t> (υπάρχει κάθε 10 μέρες δικάσιμος ; ) --- Γιατί έγινε αυτή η μεταβολή με τον 5264 και επιχειρείται ήδη νέα ; </a:t>
                      </a:r>
                    </a:p>
                    <a:p>
                      <a:pPr marL="285750" indent="-285750" algn="just">
                        <a:lnSpc>
                          <a:spcPct val="100000"/>
                        </a:lnSpc>
                        <a:buFont typeface="Wingdings" panose="05000000000000000000" pitchFamily="2" charset="2"/>
                        <a:buChar char="Ø"/>
                      </a:pPr>
                      <a:r>
                        <a:rPr lang="el-GR" sz="1500" dirty="0">
                          <a:solidFill>
                            <a:schemeClr val="tx1">
                              <a:lumMod val="75000"/>
                              <a:lumOff val="25000"/>
                            </a:schemeClr>
                          </a:solidFill>
                          <a:latin typeface="+mj-lt"/>
                        </a:rPr>
                        <a:t>Άρ. 14 παρ. 4 : </a:t>
                      </a:r>
                      <a:r>
                        <a:rPr lang="el-GR" sz="1500" dirty="0">
                          <a:solidFill>
                            <a:srgbClr val="002060"/>
                          </a:solidFill>
                          <a:latin typeface="+mj-lt"/>
                        </a:rPr>
                        <a:t>Αποκλειστικές προθεσμίες και για το Δικαστήριο : Υποτιμητική ρύθμιση για το δικαστικό σώμα. Ο Δικαστής δεν είναι διάδικος. Το Δικαστήριο δεν μπορεί να εκπέσει, επί μη τήρησης της προθεσμίας, του δικαιώματός του να συζητήσει την υπόθεση !!!  Θα έχει πειθαρχική ευθύνη ο Προϊστάμενος, αν δεν τηρήσει τα περί προσδιορισμού ; Αναγκαίο στοιχείο η υπαιτιότητα : Ωστόσο, ουδείς υποχρεούται στα αδύνατα !</a:t>
                      </a:r>
                    </a:p>
                    <a:p>
                      <a:pPr marL="285750" indent="-285750" algn="just">
                        <a:lnSpc>
                          <a:spcPct val="100000"/>
                        </a:lnSpc>
                        <a:buFont typeface="Wingdings" panose="05000000000000000000" pitchFamily="2" charset="2"/>
                        <a:buChar char="Ø"/>
                      </a:pPr>
                      <a:r>
                        <a:rPr lang="el-GR" sz="1500" dirty="0">
                          <a:solidFill>
                            <a:srgbClr val="002060"/>
                          </a:solidFill>
                          <a:latin typeface="+mj-lt"/>
                        </a:rPr>
                        <a:t>Γιατί απέτυχε το προηγούμενο σύστημα ; </a:t>
                      </a:r>
                      <a:r>
                        <a:rPr lang="el-GR" sz="1500" dirty="0">
                          <a:solidFill>
                            <a:schemeClr val="tx1">
                              <a:lumMod val="75000"/>
                              <a:lumOff val="25000"/>
                            </a:schemeClr>
                          </a:solidFill>
                          <a:latin typeface="+mj-lt"/>
                        </a:rPr>
                        <a:t>Ανεπάρκεια προσωπικού σε σχέση με τον όγκο των εισερχομένων υποθέσεων - Αντιμετωπίστηκε το αίτιο ;</a:t>
                      </a:r>
                    </a:p>
                    <a:p>
                      <a:pPr marL="644525" indent="-285750" algn="just">
                        <a:lnSpc>
                          <a:spcPct val="100000"/>
                        </a:lnSpc>
                        <a:buFont typeface="Wingdings" panose="05000000000000000000" pitchFamily="2" charset="2"/>
                        <a:buChar char="ü"/>
                      </a:pPr>
                      <a:r>
                        <a:rPr lang="el-GR" sz="1500" dirty="0">
                          <a:solidFill>
                            <a:srgbClr val="002060"/>
                          </a:solidFill>
                          <a:latin typeface="+mj-lt"/>
                        </a:rPr>
                        <a:t>Ο ρόλος της ενοποίησης</a:t>
                      </a:r>
                      <a:r>
                        <a:rPr lang="el-GR" sz="1500" dirty="0">
                          <a:solidFill>
                            <a:schemeClr val="tx1">
                              <a:lumMod val="75000"/>
                              <a:lumOff val="25000"/>
                            </a:schemeClr>
                          </a:solidFill>
                          <a:latin typeface="+mj-lt"/>
                        </a:rPr>
                        <a:t> : </a:t>
                      </a:r>
                    </a:p>
                    <a:p>
                      <a:pPr marL="1347788" indent="-285750" algn="just">
                        <a:lnSpc>
                          <a:spcPct val="100000"/>
                        </a:lnSpc>
                        <a:buFont typeface="Wingdings" panose="05000000000000000000" pitchFamily="2" charset="2"/>
                        <a:buChar char="§"/>
                      </a:pPr>
                      <a:r>
                        <a:rPr lang="el-GR" sz="1500" dirty="0">
                          <a:solidFill>
                            <a:schemeClr val="tx1">
                              <a:lumMod val="75000"/>
                              <a:lumOff val="25000"/>
                            </a:schemeClr>
                          </a:solidFill>
                          <a:latin typeface="+mj-lt"/>
                        </a:rPr>
                        <a:t>Οφέλη από την ορθολογική διαχείριση δυναμικού, </a:t>
                      </a:r>
                      <a:r>
                        <a:rPr lang="el-GR" sz="1500" dirty="0">
                          <a:solidFill>
                            <a:srgbClr val="C00000"/>
                          </a:solidFill>
                          <a:latin typeface="+mj-lt"/>
                        </a:rPr>
                        <a:t>αν και ήδη λόγος για ανακατανομή θέσεων μεταξύ α΄ και β΄ βαθμού, με μείωση θέσεων σε α βαθμό !!!</a:t>
                      </a:r>
                    </a:p>
                    <a:p>
                      <a:pPr marL="1347788" indent="-285750" algn="just">
                        <a:lnSpc>
                          <a:spcPct val="100000"/>
                        </a:lnSpc>
                        <a:buFont typeface="Wingdings" panose="05000000000000000000" pitchFamily="2" charset="2"/>
                        <a:buChar char="§"/>
                      </a:pPr>
                      <a:r>
                        <a:rPr lang="el-GR" sz="1500" dirty="0">
                          <a:solidFill>
                            <a:schemeClr val="tx1">
                              <a:lumMod val="75000"/>
                              <a:lumOff val="25000"/>
                            </a:schemeClr>
                          </a:solidFill>
                          <a:latin typeface="+mj-lt"/>
                        </a:rPr>
                        <a:t>Οφέλη από την αύξηση της ύλης πρώην Ειρηνοδικών </a:t>
                      </a:r>
                    </a:p>
                    <a:p>
                      <a:pPr marL="1347788" indent="-285750" algn="just">
                        <a:lnSpc>
                          <a:spcPct val="100000"/>
                        </a:lnSpc>
                        <a:buFont typeface="Wingdings" panose="05000000000000000000" pitchFamily="2" charset="2"/>
                        <a:buChar char="§"/>
                      </a:pPr>
                      <a:r>
                        <a:rPr lang="el-GR" sz="1500" dirty="0">
                          <a:solidFill>
                            <a:schemeClr val="tx1">
                              <a:lumMod val="75000"/>
                              <a:lumOff val="25000"/>
                            </a:schemeClr>
                          </a:solidFill>
                          <a:latin typeface="+mj-lt"/>
                        </a:rPr>
                        <a:t>Όχι αύξηση αριθμού Δικαστών : Οι π. Ειρηνοδίκες είχαν ύλη !</a:t>
                      </a:r>
                    </a:p>
                    <a:p>
                      <a:pPr marL="628650" indent="-269875" algn="just">
                        <a:lnSpc>
                          <a:spcPct val="100000"/>
                        </a:lnSpc>
                        <a:buFont typeface="Wingdings" panose="05000000000000000000" pitchFamily="2" charset="2"/>
                        <a:buChar char="ü"/>
                        <a:tabLst>
                          <a:tab pos="538163" algn="l"/>
                        </a:tabLst>
                      </a:pPr>
                      <a:r>
                        <a:rPr lang="el-GR" sz="1500" dirty="0">
                          <a:solidFill>
                            <a:srgbClr val="002060"/>
                          </a:solidFill>
                          <a:latin typeface="+mj-lt"/>
                        </a:rPr>
                        <a:t>Αύξηση οργανικών θέσεων σε β΄ Βαθμό </a:t>
                      </a:r>
                      <a:r>
                        <a:rPr lang="el-GR" sz="1500" dirty="0">
                          <a:solidFill>
                            <a:schemeClr val="tx1">
                              <a:lumMod val="75000"/>
                              <a:lumOff val="25000"/>
                            </a:schemeClr>
                          </a:solidFill>
                          <a:latin typeface="+mj-lt"/>
                        </a:rPr>
                        <a:t>(και ΑΠ) </a:t>
                      </a:r>
                    </a:p>
                    <a:p>
                      <a:pPr marL="628650" indent="-269875" algn="just">
                        <a:lnSpc>
                          <a:spcPct val="100000"/>
                        </a:lnSpc>
                        <a:buFont typeface="Wingdings" panose="05000000000000000000" pitchFamily="2" charset="2"/>
                        <a:buChar char="ü"/>
                        <a:tabLst>
                          <a:tab pos="538163" algn="l"/>
                        </a:tabLst>
                      </a:pPr>
                      <a:r>
                        <a:rPr lang="el-GR" sz="1500" dirty="0">
                          <a:solidFill>
                            <a:srgbClr val="002060"/>
                          </a:solidFill>
                          <a:latin typeface="+mj-lt"/>
                        </a:rPr>
                        <a:t>Μεταφορά ύλης : </a:t>
                      </a:r>
                      <a:r>
                        <a:rPr lang="el-GR" sz="1500" dirty="0">
                          <a:solidFill>
                            <a:schemeClr val="tx1">
                              <a:lumMod val="75000"/>
                              <a:lumOff val="25000"/>
                            </a:schemeClr>
                          </a:solidFill>
                          <a:latin typeface="+mj-lt"/>
                        </a:rPr>
                        <a:t>Ενίοτε θεσμικά παράταιρη + Αφορά ήσσονος δυσκολίας αντικείμενα </a:t>
                      </a:r>
                    </a:p>
                    <a:p>
                      <a:pPr marL="285750" indent="-285750" algn="just">
                        <a:lnSpc>
                          <a:spcPct val="100000"/>
                        </a:lnSpc>
                        <a:buFont typeface="Wingdings" panose="05000000000000000000" pitchFamily="2" charset="2"/>
                        <a:buChar char="Ø"/>
                        <a:tabLst>
                          <a:tab pos="538163" algn="l"/>
                        </a:tabLst>
                      </a:pPr>
                      <a:r>
                        <a:rPr lang="el-GR" sz="1500" dirty="0">
                          <a:solidFill>
                            <a:schemeClr val="tx1">
                              <a:lumMod val="75000"/>
                              <a:lumOff val="25000"/>
                            </a:schemeClr>
                          </a:solidFill>
                          <a:latin typeface="+mj-lt"/>
                        </a:rPr>
                        <a:t> Αν ο προσδιορισμός καταλήξει σε </a:t>
                      </a:r>
                      <a:r>
                        <a:rPr lang="el-GR" sz="1500" dirty="0">
                          <a:solidFill>
                            <a:srgbClr val="002060"/>
                          </a:solidFill>
                          <a:latin typeface="+mj-lt"/>
                        </a:rPr>
                        <a:t>υπέρμετρη χρέωση</a:t>
                      </a:r>
                      <a:r>
                        <a:rPr lang="el-GR" sz="1500" dirty="0">
                          <a:solidFill>
                            <a:schemeClr val="tx1">
                              <a:lumMod val="75000"/>
                              <a:lumOff val="25000"/>
                            </a:schemeClr>
                          </a:solidFill>
                          <a:latin typeface="+mj-lt"/>
                        </a:rPr>
                        <a:t> ανά Δικαστή </a:t>
                      </a:r>
                      <a:r>
                        <a:rPr lang="el-GR" sz="1500" dirty="0">
                          <a:solidFill>
                            <a:srgbClr val="002060"/>
                          </a:solidFill>
                          <a:latin typeface="+mj-lt"/>
                        </a:rPr>
                        <a:t>υφίσταται ρήτρα διαφυγής ;</a:t>
                      </a:r>
                      <a:r>
                        <a:rPr lang="el-GR" sz="1500" dirty="0">
                          <a:solidFill>
                            <a:schemeClr val="tx1">
                              <a:lumMod val="75000"/>
                              <a:lumOff val="25000"/>
                            </a:schemeClr>
                          </a:solidFill>
                          <a:latin typeface="+mj-lt"/>
                        </a:rPr>
                        <a:t>  Μάλλον όχι – Ο ρόλος του άρ. 307 ΚΠολΔ </a:t>
                      </a:r>
                      <a:endParaRPr lang="el-GR" sz="1500" u="none" dirty="0">
                        <a:solidFill>
                          <a:schemeClr val="tx1">
                            <a:lumMod val="75000"/>
                            <a:lumOff val="25000"/>
                          </a:schemeClr>
                        </a:solidFill>
                        <a:latin typeface="+mj-lt"/>
                      </a:endParaRPr>
                    </a:p>
                  </a:txBody>
                  <a:tcPr>
                    <a:solidFill>
                      <a:schemeClr val="tx1">
                        <a:lumMod val="10000"/>
                        <a:lumOff val="90000"/>
                      </a:schemeClr>
                    </a:solidFill>
                  </a:tcPr>
                </a:tc>
                <a:extLst>
                  <a:ext uri="{0D108BD9-81ED-4DB2-BD59-A6C34878D82A}">
                    <a16:rowId xmlns:a16="http://schemas.microsoft.com/office/drawing/2014/main" val="4141819452"/>
                  </a:ext>
                </a:extLst>
              </a:tr>
            </a:tbl>
          </a:graphicData>
        </a:graphic>
      </p:graphicFrame>
    </p:spTree>
    <p:extLst>
      <p:ext uri="{BB962C8B-B14F-4D97-AF65-F5344CB8AC3E}">
        <p14:creationId xmlns:p14="http://schemas.microsoft.com/office/powerpoint/2010/main" val="42130778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Γειτνίαση">
  <a:themeElements>
    <a:clrScheme name="Γειτνίαση">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Γειτνίαση">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57784</TotalTime>
  <Words>8224</Words>
  <Application>Microsoft Office PowerPoint</Application>
  <PresentationFormat>Προβολή στην οθόνη (16:9)</PresentationFormat>
  <Paragraphs>534</Paragraphs>
  <Slides>42</Slides>
  <Notes>40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42</vt:i4>
      </vt:variant>
    </vt:vector>
  </HeadingPairs>
  <TitlesOfParts>
    <vt:vector size="47" baseType="lpstr">
      <vt:lpstr>Arial</vt:lpstr>
      <vt:lpstr>Calibri</vt:lpstr>
      <vt:lpstr>Cambria</vt:lpstr>
      <vt:lpstr>Wingdings</vt:lpstr>
      <vt:lpstr>Γειτνίαση</vt:lpstr>
      <vt:lpstr>Η πρωτοβάθμια πολιτική δίκη στην τακτική και τις ειδικές διαδικασίες μετά τους Ν. 5221/2025 και 5264/2025 :  Οι κρίσιμες τροποποιήσεις και η φυσιογνωμία της πολιτικής δίκης υπό το πρίσμα των νέων διατάξεων</vt:lpstr>
      <vt:lpstr>1. Εισαγωγικές Παρατηρήσεις</vt:lpstr>
      <vt:lpstr>1.Α Γενική επισκόπηση των κυριότερων μεταβολών του Ν. 5221/25 </vt:lpstr>
      <vt:lpstr>1Β. Γενική επισκόπηση των κυριότερων μεταβολών του Ν. 5221/25 </vt:lpstr>
      <vt:lpstr>1Γ. Γενική - εποπτική επισκόπηση των κυριότερων μεταβολών του Ν. 5221/25 </vt:lpstr>
      <vt:lpstr>1Δ. Γενική επισκόπηση των κυριότερων μεταβολών του Ν. 5221/25 </vt:lpstr>
      <vt:lpstr>2. ΔΙΑΧΡΟΝΙΚΟ ΔΙΚΑΙΟ σε ζητήματα τακτικής διαδικασίας και απόδειξης   </vt:lpstr>
      <vt:lpstr>2Α. ΔΙΑΧΡΟΝΙΚΟ ΔΙΚΑΙΟ σε ζητήματα τακτικής διαδικασίας και απόδειξης   </vt:lpstr>
      <vt:lpstr>3. Ζητήματα προσδιορισμού δικασίμου Ι</vt:lpstr>
      <vt:lpstr>4. Ζητήματα προσδιορισμού δικασίμου ΙΙ</vt:lpstr>
      <vt:lpstr>5. Παρέκβαση : α) Έλεγχος άσκησης επιδοτέας στο εξωτερικό αγωγής και β) Ζήτημα προσδιορισμού στις ειδικές διαδικασίες</vt:lpstr>
      <vt:lpstr>6. ΔΙΑΔΙΚΑΣΤΙΚΗ ΡΟΗ – ΒΑΣΙΚΗ ΜΟΡΦΗ - Ι</vt:lpstr>
      <vt:lpstr>6Α. Το ζήτημα της διαμεσολάβησης</vt:lpstr>
      <vt:lpstr>7. Ζητήματα διαδικαστικής ροής</vt:lpstr>
      <vt:lpstr>8. Περαιτέρω μηχανισμοί επιτάχυνσης εκ της διαδικασίας : ΑΜΕΣΟΙ ΚΑΙ ΕΜΜΕΣΟΙ</vt:lpstr>
      <vt:lpstr>9. Το νέο άρ. 227 παρ. 1 ΚΠολΔ και επιμέρους ζητήματα από την τροποποίηση έτερων συναφών διατάξεων (67, 105 ΚΠολΔ)</vt:lpstr>
      <vt:lpstr>10. Το νέο άρ. 227 παρ. 1 ΚΠολΔ και επιμέρους ζητήματα από την τροποποίηση έτερων συναφών διατάξεων ΙΙ</vt:lpstr>
      <vt:lpstr>11. Το νέο άρ. 227 παρ. 1 ΚΠολΔ και επιμέρους ζητήματα από την τροποποίηση έτερων συναφών διατάξεων ΙΙΙ</vt:lpstr>
      <vt:lpstr>12. Το νέο άρ. 227 παρ. 1 ΚΠολΔ και επιμέρους ζητήματα από την τροποποίηση έτερων συναφών διατάξεων ΙV</vt:lpstr>
      <vt:lpstr>13. Έκδοση Διατάξεων κατά το νέο άρ. 237 ΚΠολΔ : Μία ετικέτα – Πολλές και ετεροειδείς περιπτώσεις</vt:lpstr>
      <vt:lpstr>14.Έκδοση Διατάξεων κατά το νέο άρ. 237 ΚΠολΔ ΙΙ</vt:lpstr>
      <vt:lpstr>15. Έκδοση Διάταξης λόγω απαραδέκτου ή λόγω θεώρησης της αγωγής ως μη ασκηθείσας ειδικότερα I</vt:lpstr>
      <vt:lpstr>16. Έκδοση διάταξης λόγω απαραδέκτου ή λόγω θεώρησης της αγωγής ως μη ασκηθείσας II</vt:lpstr>
      <vt:lpstr>16Α. Ζητήματα επί έκδοσης Διάταξης λόγω αναρμοδιότητας με βάση την προτεινόμενη ρύθμιση κατά το Σχέδιο Νόμου</vt:lpstr>
      <vt:lpstr>17. Έκδοση Διάταξης λόγω απαραδέκτου ή λόγω θεώρησης της αγωγής ως μη ασκηθείσας ειδικότερα IΙΙ</vt:lpstr>
      <vt:lpstr>18. Έκδοση Διάταξης λόγω απαραδέκτου ή λόγω θεώρησης της αγωγής ως μη ασκηθείσας ειδικότερα IV</vt:lpstr>
      <vt:lpstr>19. Έκδοση Διάταξης για την επισήμανση  - συμπλήρωση της πραγματικής αοριστίας  I</vt:lpstr>
      <vt:lpstr>20. Έκδοση Διάταξης για την επισήμανση  - συμπλήρωση της πραγματικής αοριστίας  IΙ</vt:lpstr>
      <vt:lpstr>21. Γενικότερες επισημάνσεις για τις εξετασθείσες περιπτώσεις Διατάξεων </vt:lpstr>
      <vt:lpstr>22.Διατάξεις για την υλοποίηση των προβλέψεων των άρ. 246-250 – Γενικές επισημάνσεις </vt:lpstr>
      <vt:lpstr>23.Ιδιαιτερότητες επί έκδοσης Διάταξης κατ’ άρ. 246 ΚΠολΔ Ειδικότερα Ι</vt:lpstr>
      <vt:lpstr>24. Διατάξεις κατ’ άρ. 246-250 ΚΠολΔ - Συνέχεια</vt:lpstr>
      <vt:lpstr>25. Διάταξη αποδείξεων – Γενικά Ι</vt:lpstr>
      <vt:lpstr>26. Διάταξη αποδείξεων - ΙΙ</vt:lpstr>
      <vt:lpstr>27. Εξέταση μαρτύρων ειδικότερα</vt:lpstr>
      <vt:lpstr>28.Διάταξη πραγματογνωμοσύνης</vt:lpstr>
      <vt:lpstr>29.Η Διάταξη του άρ. 237 παρ. 8 ΚΠολΔ</vt:lpstr>
      <vt:lpstr>30. Ζήτημα από την απάλειψη των ρυθμίσεων περί επαναχρέωσης κλπ. επί μετάθεσης του Δικαστή κ.α.</vt:lpstr>
      <vt:lpstr>31. Το ζήτημα της δυνατότητας ή μη του Δικαστηρίου να διατάξει επανάληψη συζήτησης κατ’ άρ. 254 ΚΠολΔ που θα αφορά και αποδείξεις </vt:lpstr>
      <vt:lpstr>32. Καταληκτικές σκέψεις Ι </vt:lpstr>
      <vt:lpstr>33. Καταληκτικές σκέψεις ΙΙ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GIORGOS LAZARIDIS</cp:lastModifiedBy>
  <cp:revision>649</cp:revision>
  <cp:lastPrinted>2025-10-17T11:43:46Z</cp:lastPrinted>
  <dcterms:created xsi:type="dcterms:W3CDTF">2017-10-31T22:31:36Z</dcterms:created>
  <dcterms:modified xsi:type="dcterms:W3CDTF">2026-02-06T01:35:07Z</dcterms:modified>
</cp:coreProperties>
</file>